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 id="2147483971" r:id="rId2"/>
  </p:sldMasterIdLst>
  <p:notesMasterIdLst>
    <p:notesMasterId r:id="rId49"/>
  </p:notesMasterIdLst>
  <p:handoutMasterIdLst>
    <p:handoutMasterId r:id="rId50"/>
  </p:handoutMasterIdLst>
  <p:sldIdLst>
    <p:sldId id="516" r:id="rId3"/>
    <p:sldId id="599" r:id="rId4"/>
    <p:sldId id="583" r:id="rId5"/>
    <p:sldId id="600" r:id="rId6"/>
    <p:sldId id="601" r:id="rId7"/>
    <p:sldId id="518" r:id="rId8"/>
    <p:sldId id="519" r:id="rId9"/>
    <p:sldId id="520" r:id="rId10"/>
    <p:sldId id="522" r:id="rId11"/>
    <p:sldId id="525" r:id="rId12"/>
    <p:sldId id="526" r:id="rId13"/>
    <p:sldId id="527" r:id="rId14"/>
    <p:sldId id="528" r:id="rId15"/>
    <p:sldId id="530" r:id="rId16"/>
    <p:sldId id="531" r:id="rId17"/>
    <p:sldId id="532" r:id="rId18"/>
    <p:sldId id="533" r:id="rId19"/>
    <p:sldId id="534" r:id="rId20"/>
    <p:sldId id="535" r:id="rId21"/>
    <p:sldId id="536" r:id="rId22"/>
    <p:sldId id="537" r:id="rId23"/>
    <p:sldId id="538" r:id="rId24"/>
    <p:sldId id="539" r:id="rId25"/>
    <p:sldId id="540" r:id="rId26"/>
    <p:sldId id="541" r:id="rId27"/>
    <p:sldId id="542" r:id="rId28"/>
    <p:sldId id="602" r:id="rId29"/>
    <p:sldId id="603" r:id="rId30"/>
    <p:sldId id="543" r:id="rId31"/>
    <p:sldId id="604" r:id="rId32"/>
    <p:sldId id="605" r:id="rId33"/>
    <p:sldId id="606" r:id="rId34"/>
    <p:sldId id="544" r:id="rId35"/>
    <p:sldId id="545" r:id="rId36"/>
    <p:sldId id="546" r:id="rId37"/>
    <p:sldId id="547" r:id="rId38"/>
    <p:sldId id="548" r:id="rId39"/>
    <p:sldId id="549" r:id="rId40"/>
    <p:sldId id="550" r:id="rId41"/>
    <p:sldId id="598" r:id="rId42"/>
    <p:sldId id="592" r:id="rId43"/>
    <p:sldId id="593" r:id="rId44"/>
    <p:sldId id="594" r:id="rId45"/>
    <p:sldId id="595" r:id="rId46"/>
    <p:sldId id="555" r:id="rId47"/>
    <p:sldId id="597" r:id="rId48"/>
  </p:sldIdLst>
  <p:sldSz cx="9144000" cy="5143500" type="screen16x9"/>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07">
          <p15:clr>
            <a:srgbClr val="A4A3A4"/>
          </p15:clr>
        </p15:guide>
        <p15:guide id="2" orient="horz" pos="3113">
          <p15:clr>
            <a:srgbClr val="A4A3A4"/>
          </p15:clr>
        </p15:guide>
        <p15:guide id="3" orient="horz" pos="1010">
          <p15:clr>
            <a:srgbClr val="A4A3A4"/>
          </p15:clr>
        </p15:guide>
        <p15:guide id="4" orient="horz" pos="2292">
          <p15:clr>
            <a:srgbClr val="A4A3A4"/>
          </p15:clr>
        </p15:guide>
        <p15:guide id="5" orient="horz" pos="334">
          <p15:clr>
            <a:srgbClr val="A4A3A4"/>
          </p15:clr>
        </p15:guide>
        <p15:guide id="6" pos="167">
          <p15:clr>
            <a:srgbClr val="A4A3A4"/>
          </p15:clr>
        </p15:guide>
        <p15:guide id="7" pos="5054">
          <p15:clr>
            <a:srgbClr val="A4A3A4"/>
          </p15:clr>
        </p15:guide>
        <p15:guide id="8" pos="5613">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5F60"/>
    <a:srgbClr val="FF6600"/>
    <a:srgbClr val="808080"/>
    <a:srgbClr val="0F9BC7"/>
    <a:srgbClr val="FFFFFF"/>
    <a:srgbClr val="FF9933"/>
    <a:srgbClr val="C8EFFB"/>
    <a:srgbClr val="BEE396"/>
    <a:srgbClr val="121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81" autoAdjust="0"/>
    <p:restoredTop sz="86889" autoAdjust="0"/>
  </p:normalViewPr>
  <p:slideViewPr>
    <p:cSldViewPr snapToGrid="0">
      <p:cViewPr varScale="1">
        <p:scale>
          <a:sx n="83" d="100"/>
          <a:sy n="83" d="100"/>
        </p:scale>
        <p:origin x="708" y="36"/>
      </p:cViewPr>
      <p:guideLst>
        <p:guide orient="horz" pos="507"/>
        <p:guide orient="horz" pos="3113"/>
        <p:guide orient="horz" pos="1010"/>
        <p:guide orient="horz" pos="2292"/>
        <p:guide orient="horz" pos="334"/>
        <p:guide pos="167"/>
        <p:guide pos="5054"/>
        <p:guide pos="561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p:scale>
          <a:sx n="70" d="100"/>
          <a:sy n="70" d="100"/>
        </p:scale>
        <p:origin x="-1926" y="1116"/>
      </p:cViewPr>
      <p:guideLst>
        <p:guide orient="horz" pos="2952"/>
        <p:guide pos="22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101" y="0"/>
            <a:ext cx="3070860" cy="468630"/>
          </a:xfrm>
          <a:prstGeom prst="rect">
            <a:avLst/>
          </a:prstGeom>
        </p:spPr>
        <p:txBody>
          <a:bodyPr vert="horz" lIns="91440" tIns="45720" rIns="91440" bIns="45720" rtlCol="0"/>
          <a:lstStyle>
            <a:lvl1pPr algn="r">
              <a:defRPr sz="1200"/>
            </a:lvl1pPr>
          </a:lstStyle>
          <a:p>
            <a:fld id="{CA2636CE-D158-8F4F-948C-2E9BA3759955}" type="datetimeFigureOut">
              <a:rPr lang="en-US" smtClean="0"/>
              <a:t>2/22/2016</a:t>
            </a:fld>
            <a:endParaRPr lang="en-US" dirty="0"/>
          </a:p>
        </p:txBody>
      </p:sp>
      <p:sp>
        <p:nvSpPr>
          <p:cNvPr id="4" name="Footer Placeholder 3"/>
          <p:cNvSpPr>
            <a:spLocks noGrp="1"/>
          </p:cNvSpPr>
          <p:nvPr>
            <p:ph type="ftr" sz="quarter" idx="2"/>
          </p:nvPr>
        </p:nvSpPr>
        <p:spPr>
          <a:xfrm>
            <a:off x="0" y="8902344"/>
            <a:ext cx="3070860" cy="46863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1" y="8902344"/>
            <a:ext cx="3070860" cy="468630"/>
          </a:xfrm>
          <a:prstGeom prst="rect">
            <a:avLst/>
          </a:prstGeom>
        </p:spPr>
        <p:txBody>
          <a:bodyPr vert="horz" lIns="91440" tIns="45720" rIns="91440" bIns="45720" rtlCol="0" anchor="b"/>
          <a:lstStyle>
            <a:lvl1pPr algn="r">
              <a:defRPr sz="1200"/>
            </a:lvl1pPr>
          </a:lstStyle>
          <a:p>
            <a:fld id="{D4999627-14F3-1943-A6D0-1C58BF8BF463}" type="slidenum">
              <a:rPr lang="en-US" smtClean="0"/>
              <a:t>‹#›</a:t>
            </a:fld>
            <a:endParaRPr lang="en-US" dirty="0"/>
          </a:p>
        </p:txBody>
      </p:sp>
    </p:spTree>
    <p:extLst>
      <p:ext uri="{BB962C8B-B14F-4D97-AF65-F5344CB8AC3E}">
        <p14:creationId xmlns:p14="http://schemas.microsoft.com/office/powerpoint/2010/main" val="3283087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14101" y="0"/>
            <a:ext cx="3070860" cy="468630"/>
          </a:xfrm>
          <a:prstGeom prst="rect">
            <a:avLst/>
          </a:prstGeom>
        </p:spPr>
        <p:txBody>
          <a:bodyPr vert="horz" lIns="91440" tIns="45720" rIns="91440" bIns="45720" rtlCol="0"/>
          <a:lstStyle>
            <a:lvl1pPr algn="r">
              <a:defRPr sz="1200"/>
            </a:lvl1pPr>
          </a:lstStyle>
          <a:p>
            <a:fld id="{B8BBC8EE-915F-4A9B-9291-93A23340CA46}" type="datetimeFigureOut">
              <a:rPr lang="en-US" smtClean="0"/>
              <a:t>2/22/2016</a:t>
            </a:fld>
            <a:endParaRPr lang="en-US" dirty="0"/>
          </a:p>
        </p:txBody>
      </p:sp>
      <p:sp>
        <p:nvSpPr>
          <p:cNvPr id="4" name="Slide Image Placeholder 3"/>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661" y="4451985"/>
            <a:ext cx="5669280" cy="42176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1" y="8902344"/>
            <a:ext cx="3070860" cy="468630"/>
          </a:xfrm>
          <a:prstGeom prst="rect">
            <a:avLst/>
          </a:prstGeom>
        </p:spPr>
        <p:txBody>
          <a:bodyPr vert="horz" lIns="91440" tIns="45720" rIns="91440" bIns="45720" rtlCol="0" anchor="b"/>
          <a:lstStyle>
            <a:lvl1pPr algn="r">
              <a:defRPr sz="1200"/>
            </a:lvl1pPr>
          </a:lstStyle>
          <a:p>
            <a:fld id="{19DB3494-BDE0-4B64-951D-64FD575C172F}" type="slidenum">
              <a:rPr lang="en-US" smtClean="0"/>
              <a:t>‹#›</a:t>
            </a:fld>
            <a:endParaRPr lang="en-US" dirty="0"/>
          </a:p>
        </p:txBody>
      </p:sp>
    </p:spTree>
    <p:extLst>
      <p:ext uri="{BB962C8B-B14F-4D97-AF65-F5344CB8AC3E}">
        <p14:creationId xmlns:p14="http://schemas.microsoft.com/office/powerpoint/2010/main" val="31139316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0A75D1A8-0043-424D-AF27-8293E63FBA6E}" type="slidenum">
              <a:rPr lang="en-US" altLang="en-US" sz="1200" smtClean="0">
                <a:solidFill>
                  <a:srgbClr val="000000"/>
                </a:solidFill>
              </a:rPr>
              <a:pPr/>
              <a:t>1</a:t>
            </a:fld>
            <a:endParaRPr lang="en-US" altLang="en-US" sz="1200" dirty="0" smtClean="0">
              <a:solidFill>
                <a:srgbClr val="000000"/>
              </a:solidFill>
            </a:endParaRPr>
          </a:p>
        </p:txBody>
      </p:sp>
    </p:spTree>
    <p:extLst>
      <p:ext uri="{BB962C8B-B14F-4D97-AF65-F5344CB8AC3E}">
        <p14:creationId xmlns:p14="http://schemas.microsoft.com/office/powerpoint/2010/main" val="258581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4CA84718-2CCA-4CCF-96BC-2CB60497999B}" type="slidenum">
              <a:rPr lang="en-CA" altLang="en-US" sz="1200" smtClean="0">
                <a:solidFill>
                  <a:srgbClr val="000000"/>
                </a:solidFill>
                <a:ea typeface="MS PGothic" panose="020B0600070205080204" pitchFamily="34" charset="-128"/>
              </a:rPr>
              <a:pPr/>
              <a:t>7</a:t>
            </a:fld>
            <a:endParaRPr lang="en-CA" altLang="en-US" sz="1200" dirty="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556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0459FAC5-98FC-4B34-94D8-FDAD6B34FD01}" type="slidenum">
              <a:rPr lang="en-US" altLang="en-US" sz="1200" smtClean="0">
                <a:solidFill>
                  <a:srgbClr val="000000"/>
                </a:solidFill>
              </a:rPr>
              <a:pPr/>
              <a:t>10</a:t>
            </a:fld>
            <a:endParaRPr lang="en-US" altLang="en-US" sz="1200" dirty="0" smtClean="0">
              <a:solidFill>
                <a:srgbClr val="000000"/>
              </a:solidFill>
            </a:endParaRPr>
          </a:p>
        </p:txBody>
      </p:sp>
      <p:sp>
        <p:nvSpPr>
          <p:cNvPr id="5427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endParaRPr lang="en-US" altLang="en-US" sz="1200" dirty="0" smtClean="0">
              <a:solidFill>
                <a:srgbClr val="000000"/>
              </a:solidFill>
            </a:endParaRPr>
          </a:p>
        </p:txBody>
      </p:sp>
    </p:spTree>
    <p:extLst>
      <p:ext uri="{BB962C8B-B14F-4D97-AF65-F5344CB8AC3E}">
        <p14:creationId xmlns:p14="http://schemas.microsoft.com/office/powerpoint/2010/main" val="37716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31DB0AF9-E573-4169-8CAC-1433A7D1A2FD}" type="slidenum">
              <a:rPr lang="en-US" altLang="en-US" sz="1200" smtClean="0">
                <a:solidFill>
                  <a:srgbClr val="000000"/>
                </a:solidFill>
              </a:rPr>
              <a:pPr/>
              <a:t>11</a:t>
            </a:fld>
            <a:endParaRPr lang="en-US" altLang="en-US" sz="1200" dirty="0" smtClean="0">
              <a:solidFill>
                <a:srgbClr val="000000"/>
              </a:solidFill>
            </a:endParaRPr>
          </a:p>
        </p:txBody>
      </p:sp>
      <p:sp>
        <p:nvSpPr>
          <p:cNvPr id="5632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endParaRPr lang="en-US" altLang="en-US" sz="1200" dirty="0" smtClean="0">
              <a:solidFill>
                <a:srgbClr val="000000"/>
              </a:solidFill>
            </a:endParaRPr>
          </a:p>
        </p:txBody>
      </p:sp>
    </p:spTree>
    <p:extLst>
      <p:ext uri="{BB962C8B-B14F-4D97-AF65-F5344CB8AC3E}">
        <p14:creationId xmlns:p14="http://schemas.microsoft.com/office/powerpoint/2010/main" val="209367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1C405D0D-103F-4D59-84D4-B529CD6C19FB}" type="slidenum">
              <a:rPr lang="en-US" altLang="en-US" sz="1200" smtClean="0">
                <a:solidFill>
                  <a:srgbClr val="000000"/>
                </a:solidFill>
              </a:rPr>
              <a:pPr/>
              <a:t>26</a:t>
            </a:fld>
            <a:endParaRPr lang="en-US" altLang="en-US" sz="1200" dirty="0" smtClean="0">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4593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Add figure from Site report from top US site, deidentified.</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920948DD-598C-48DB-9A58-FD67EE49DE08}" type="slidenum">
              <a:rPr lang="en-US" altLang="en-US" sz="1200" smtClean="0">
                <a:solidFill>
                  <a:srgbClr val="000000"/>
                </a:solidFill>
              </a:rPr>
              <a:pPr/>
              <a:t>36</a:t>
            </a:fld>
            <a:endParaRPr lang="en-US" altLang="en-US" sz="1200" dirty="0" smtClean="0">
              <a:solidFill>
                <a:srgbClr val="000000"/>
              </a:solidFill>
            </a:endParaRPr>
          </a:p>
        </p:txBody>
      </p:sp>
    </p:spTree>
    <p:extLst>
      <p:ext uri="{BB962C8B-B14F-4D97-AF65-F5344CB8AC3E}">
        <p14:creationId xmlns:p14="http://schemas.microsoft.com/office/powerpoint/2010/main" val="427609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19E3F20B-EE56-4A19-9612-BBDB931E66C7}" type="slidenum">
              <a:rPr lang="en-US" altLang="en-US" sz="1200" smtClean="0">
                <a:solidFill>
                  <a:srgbClr val="000000"/>
                </a:solidFill>
              </a:rPr>
              <a:pPr/>
              <a:t>39</a:t>
            </a:fld>
            <a:endParaRPr lang="en-US" altLang="en-US" sz="1200" dirty="0" smtClean="0">
              <a:solidFill>
                <a:srgbClr val="000000"/>
              </a:solidFill>
            </a:endParaRPr>
          </a:p>
        </p:txBody>
      </p:sp>
    </p:spTree>
    <p:extLst>
      <p:ext uri="{BB962C8B-B14F-4D97-AF65-F5344CB8AC3E}">
        <p14:creationId xmlns:p14="http://schemas.microsoft.com/office/powerpoint/2010/main" val="208137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F34059A4-A237-48F4-9774-D4F4F9540057}" type="slidenum">
              <a:rPr lang="en-US" altLang="en-US" sz="1200" smtClean="0">
                <a:solidFill>
                  <a:srgbClr val="000000"/>
                </a:solidFill>
              </a:rPr>
              <a:pPr/>
              <a:t>45</a:t>
            </a:fld>
            <a:endParaRPr lang="en-US" altLang="en-US" sz="1200" dirty="0" smtClean="0">
              <a:solidFill>
                <a:srgbClr val="000000"/>
              </a:solidFill>
            </a:endParaRPr>
          </a:p>
        </p:txBody>
      </p:sp>
    </p:spTree>
    <p:extLst>
      <p:ext uri="{BB962C8B-B14F-4D97-AF65-F5344CB8AC3E}">
        <p14:creationId xmlns:p14="http://schemas.microsoft.com/office/powerpoint/2010/main" val="64947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9151"/>
            <a:ext cx="7848600" cy="1752600"/>
          </a:xfrm>
        </p:spPr>
        <p:txBody>
          <a:bodyPr anchor="b">
            <a:noAutofit/>
          </a:bodyPr>
          <a:lstStyle>
            <a:lvl1pPr>
              <a:defRPr sz="27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950369"/>
            <a:ext cx="64008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2724152"/>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pic>
        <p:nvPicPr>
          <p:cNvPr id="14" name="Picture 13" descr="NNI_logo 1ligne 300.jpg"/>
          <p:cNvPicPr/>
          <p:nvPr userDrawn="1"/>
        </p:nvPicPr>
        <p:blipFill>
          <a:blip r:embed="rId2" cstate="print"/>
          <a:stretch>
            <a:fillRect/>
          </a:stretch>
        </p:blipFill>
        <p:spPr>
          <a:xfrm>
            <a:off x="2514600" y="349913"/>
            <a:ext cx="3917310" cy="316841"/>
          </a:xfrm>
          <a:prstGeom prst="rect">
            <a:avLst/>
          </a:prstGeom>
        </p:spPr>
      </p:pic>
    </p:spTree>
    <p:extLst>
      <p:ext uri="{BB962C8B-B14F-4D97-AF65-F5344CB8AC3E}">
        <p14:creationId xmlns:p14="http://schemas.microsoft.com/office/powerpoint/2010/main" val="283710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7072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68590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pic>
        <p:nvPicPr>
          <p:cNvPr id="8" name="Picture 7" descr="NestleRGBLogo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4166" y="4655782"/>
            <a:ext cx="1525067" cy="381267"/>
          </a:xfrm>
          <a:prstGeom prst="rect">
            <a:avLst/>
          </a:prstGeom>
        </p:spPr>
      </p:pic>
      <p:grpSp>
        <p:nvGrpSpPr>
          <p:cNvPr id="9" name="Group 8"/>
          <p:cNvGrpSpPr>
            <a:grpSpLocks noChangeAspect="1"/>
          </p:cNvGrpSpPr>
          <p:nvPr userDrawn="1"/>
        </p:nvGrpSpPr>
        <p:grpSpPr>
          <a:xfrm>
            <a:off x="8271838" y="-4404"/>
            <a:ext cx="864000" cy="758964"/>
            <a:chOff x="10998395" y="-1629"/>
            <a:chExt cx="1205690" cy="1059120"/>
          </a:xfrm>
        </p:grpSpPr>
        <p:grpSp>
          <p:nvGrpSpPr>
            <p:cNvPr id="10" name="Group 9"/>
            <p:cNvGrpSpPr>
              <a:grpSpLocks noChangeAspect="1"/>
            </p:cNvGrpSpPr>
            <p:nvPr userDrawn="1"/>
          </p:nvGrpSpPr>
          <p:grpSpPr>
            <a:xfrm rot="16520799">
              <a:off x="11420076" y="6361"/>
              <a:ext cx="792000" cy="776019"/>
              <a:chOff x="8327940" y="2821552"/>
              <a:chExt cx="553944" cy="542768"/>
            </a:xfrm>
          </p:grpSpPr>
          <p:sp>
            <p:nvSpPr>
              <p:cNvPr id="13" name="Hexagon 12"/>
              <p:cNvSpPr>
                <a:spLocks/>
              </p:cNvSpPr>
              <p:nvPr/>
            </p:nvSpPr>
            <p:spPr>
              <a:xfrm>
                <a:off x="8377884" y="2941026"/>
                <a:ext cx="504000" cy="423294"/>
              </a:xfrm>
              <a:prstGeom prst="hexagon">
                <a:avLst>
                  <a:gd name="adj" fmla="val 28976"/>
                  <a:gd name="vf" fmla="val 115470"/>
                </a:avLst>
              </a:prstGeom>
              <a:solidFill>
                <a:srgbClr val="00A2C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Hexagon 13"/>
              <p:cNvSpPr>
                <a:spLocks noChangeAspect="1"/>
              </p:cNvSpPr>
              <p:nvPr/>
            </p:nvSpPr>
            <p:spPr>
              <a:xfrm>
                <a:off x="8327940" y="2821552"/>
                <a:ext cx="269348" cy="226216"/>
              </a:xfrm>
              <a:prstGeom prst="hexagon">
                <a:avLst>
                  <a:gd name="adj" fmla="val 28976"/>
                  <a:gd name="vf" fmla="val 115470"/>
                </a:avLst>
              </a:prstGeom>
              <a:solidFill>
                <a:srgbClr val="C2C5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1" name="Hexagon 10"/>
            <p:cNvSpPr>
              <a:spLocks noChangeAspect="1"/>
            </p:cNvSpPr>
            <p:nvPr userDrawn="1"/>
          </p:nvSpPr>
          <p:spPr>
            <a:xfrm rot="10800000">
              <a:off x="11178416" y="775899"/>
              <a:ext cx="335283" cy="281592"/>
            </a:xfrm>
            <a:prstGeom prst="hexagon">
              <a:avLst>
                <a:gd name="adj" fmla="val 28976"/>
                <a:gd name="vf" fmla="val 115470"/>
              </a:avLst>
            </a:prstGeom>
            <a:solidFill>
              <a:srgbClr val="C2C5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Hexagon 11"/>
            <p:cNvSpPr>
              <a:spLocks noChangeAspect="1"/>
            </p:cNvSpPr>
            <p:nvPr userDrawn="1"/>
          </p:nvSpPr>
          <p:spPr>
            <a:xfrm rot="10800000">
              <a:off x="10998395" y="320717"/>
              <a:ext cx="257900" cy="216601"/>
            </a:xfrm>
            <a:prstGeom prst="hexagon">
              <a:avLst>
                <a:gd name="adj" fmla="val 28976"/>
                <a:gd name="vf" fmla="val 115470"/>
              </a:avLst>
            </a:prstGeom>
            <a:solidFill>
              <a:srgbClr val="C2C5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6" name="Footer Placeholder 3"/>
          <p:cNvSpPr txBox="1">
            <a:spLocks/>
          </p:cNvSpPr>
          <p:nvPr userDrawn="1"/>
        </p:nvSpPr>
        <p:spPr>
          <a:xfrm>
            <a:off x="1234380" y="4868926"/>
            <a:ext cx="2448620" cy="268816"/>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rgbClr val="75798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757982"/>
              </a:solidFill>
              <a:effectLst/>
              <a:uLnTx/>
              <a:uFillTx/>
              <a:latin typeface="Arial" panose="020B0604020202020204"/>
            </a:endParaRPr>
          </a:p>
        </p:txBody>
      </p:sp>
      <p:sp>
        <p:nvSpPr>
          <p:cNvPr id="19" name="Footer Placeholder 2"/>
          <p:cNvSpPr txBox="1">
            <a:spLocks/>
          </p:cNvSpPr>
          <p:nvPr userDrawn="1"/>
        </p:nvSpPr>
        <p:spPr>
          <a:xfrm>
            <a:off x="429454" y="4843571"/>
            <a:ext cx="2160000" cy="164458"/>
          </a:xfrm>
          <a:prstGeom prst="rect">
            <a:avLst/>
          </a:prstGeom>
        </p:spPr>
        <p:txBody>
          <a:bodyPr vert="horz" lIns="0" tIns="0" rIns="0" bIns="0" rtlCol="0" anchor="t"/>
          <a:lstStyle>
            <a:defPPr>
              <a:defRPr lang="en-US"/>
            </a:defPPr>
            <a:lvl1pPr algn="ctr" rtl="0" fontAlgn="base">
              <a:spcBef>
                <a:spcPct val="0"/>
              </a:spcBef>
              <a:spcAft>
                <a:spcPct val="0"/>
              </a:spcAft>
              <a:defRPr sz="800" kern="1200" cap="none" baseline="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rgbClr val="7B808B"/>
                </a:solidFill>
                <a:effectLst/>
                <a:uLnTx/>
                <a:uFillTx/>
                <a:latin typeface="Arial" charset="0"/>
                <a:cs typeface="Arial" charset="0"/>
              </a:rPr>
              <a:t>Footer</a:t>
            </a:r>
            <a:endParaRPr kumimoji="0" lang="en-US" sz="800" b="0" i="0" u="none" strike="noStrike" kern="1200" cap="none" spc="0" normalizeH="0" baseline="0" noProof="0" dirty="0">
              <a:ln>
                <a:noFill/>
              </a:ln>
              <a:solidFill>
                <a:srgbClr val="7B808B"/>
              </a:solidFill>
              <a:effectLst/>
              <a:uLnTx/>
              <a:uFillTx/>
              <a:latin typeface="Arial" charset="0"/>
              <a:cs typeface="Arial" charset="0"/>
            </a:endParaRPr>
          </a:p>
        </p:txBody>
      </p:sp>
      <p:sp>
        <p:nvSpPr>
          <p:cNvPr id="20" name="Slide Number Placeholder 3"/>
          <p:cNvSpPr txBox="1">
            <a:spLocks/>
          </p:cNvSpPr>
          <p:nvPr userDrawn="1"/>
        </p:nvSpPr>
        <p:spPr>
          <a:xfrm>
            <a:off x="254000" y="4843571"/>
            <a:ext cx="127000" cy="166579"/>
          </a:xfrm>
          <a:prstGeom prst="rect">
            <a:avLst/>
          </a:prstGeom>
        </p:spPr>
        <p:txBody>
          <a:bodyPr vert="horz" lIns="0" tIns="0" rIns="0" bIns="0" rtlCol="0" anchor="t" anchorCtr="0"/>
          <a:lstStyle>
            <a:defPPr>
              <a:defRPr lang="en-US"/>
            </a:defPPr>
            <a:lvl1pPr algn="l" rtl="0" fontAlgn="base">
              <a:spcBef>
                <a:spcPct val="0"/>
              </a:spcBef>
              <a:spcAft>
                <a:spcPct val="0"/>
              </a:spcAft>
              <a:defRPr sz="800" b="0" kern="1200" baseline="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A7C8312-0C38-BD48-8FE3-7B59D6164E1B}" type="slidenum">
              <a:rPr kumimoji="0" lang="en-US" sz="800" b="0" i="0" u="none" strike="noStrike" kern="1200" cap="none" spc="0" normalizeH="0" baseline="0" noProof="0" smtClean="0">
                <a:ln>
                  <a:noFill/>
                </a:ln>
                <a:solidFill>
                  <a:srgbClr val="7B808B"/>
                </a:solidFill>
                <a:effectLst/>
                <a:uLnTx/>
                <a:uFillTx/>
                <a:latin typeface="Arial" charset="0"/>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7B808B"/>
              </a:solidFill>
              <a:effectLst/>
              <a:uLnTx/>
              <a:uFillTx/>
              <a:latin typeface="Arial" charset="0"/>
              <a:cs typeface="Arial" charset="0"/>
            </a:endParaRPr>
          </a:p>
        </p:txBody>
      </p:sp>
      <p:sp>
        <p:nvSpPr>
          <p:cNvPr id="21" name="Title 1"/>
          <p:cNvSpPr>
            <a:spLocks noGrp="1"/>
          </p:cNvSpPr>
          <p:nvPr>
            <p:ph type="title" hasCustomPrompt="1"/>
          </p:nvPr>
        </p:nvSpPr>
        <p:spPr>
          <a:xfrm>
            <a:off x="254000" y="227745"/>
            <a:ext cx="8229600" cy="426735"/>
          </a:xfrm>
        </p:spPr>
        <p:txBody>
          <a:bodyPr/>
          <a:lstStyle>
            <a:lvl1pPr>
              <a:defRPr sz="2400" spc="0" baseline="0"/>
            </a:lvl1pPr>
          </a:lstStyle>
          <a:p>
            <a:pPr lvl="0"/>
            <a:r>
              <a:rPr lang="en-US" dirty="0" smtClean="0"/>
              <a:t>Headline Arial, bold, 24pt</a:t>
            </a:r>
          </a:p>
        </p:txBody>
      </p:sp>
    </p:spTree>
    <p:extLst>
      <p:ext uri="{BB962C8B-B14F-4D97-AF65-F5344CB8AC3E}">
        <p14:creationId xmlns:p14="http://schemas.microsoft.com/office/powerpoint/2010/main" val="35248441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pic>
        <p:nvPicPr>
          <p:cNvPr id="8" name="Picture 7" descr="NestleRGBLogo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4166" y="4655782"/>
            <a:ext cx="1525067" cy="381267"/>
          </a:xfrm>
          <a:prstGeom prst="rect">
            <a:avLst/>
          </a:prstGeom>
        </p:spPr>
      </p:pic>
      <p:grpSp>
        <p:nvGrpSpPr>
          <p:cNvPr id="9" name="Group 8"/>
          <p:cNvGrpSpPr>
            <a:grpSpLocks noChangeAspect="1"/>
          </p:cNvGrpSpPr>
          <p:nvPr userDrawn="1"/>
        </p:nvGrpSpPr>
        <p:grpSpPr>
          <a:xfrm>
            <a:off x="8271838" y="-4404"/>
            <a:ext cx="864000" cy="758964"/>
            <a:chOff x="10998395" y="-1629"/>
            <a:chExt cx="1205690" cy="1059120"/>
          </a:xfrm>
        </p:grpSpPr>
        <p:grpSp>
          <p:nvGrpSpPr>
            <p:cNvPr id="10" name="Group 9"/>
            <p:cNvGrpSpPr>
              <a:grpSpLocks noChangeAspect="1"/>
            </p:cNvGrpSpPr>
            <p:nvPr userDrawn="1"/>
          </p:nvGrpSpPr>
          <p:grpSpPr>
            <a:xfrm rot="16520799">
              <a:off x="11420076" y="6361"/>
              <a:ext cx="792000" cy="776019"/>
              <a:chOff x="8327940" y="2821552"/>
              <a:chExt cx="553944" cy="542768"/>
            </a:xfrm>
          </p:grpSpPr>
          <p:sp>
            <p:nvSpPr>
              <p:cNvPr id="13" name="Hexagon 12"/>
              <p:cNvSpPr>
                <a:spLocks/>
              </p:cNvSpPr>
              <p:nvPr/>
            </p:nvSpPr>
            <p:spPr>
              <a:xfrm>
                <a:off x="8377884" y="2941026"/>
                <a:ext cx="504000" cy="423294"/>
              </a:xfrm>
              <a:prstGeom prst="hexagon">
                <a:avLst>
                  <a:gd name="adj" fmla="val 28976"/>
                  <a:gd name="vf" fmla="val 115470"/>
                </a:avLst>
              </a:prstGeom>
              <a:solidFill>
                <a:srgbClr val="00A2C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Hexagon 13"/>
              <p:cNvSpPr>
                <a:spLocks noChangeAspect="1"/>
              </p:cNvSpPr>
              <p:nvPr/>
            </p:nvSpPr>
            <p:spPr>
              <a:xfrm>
                <a:off x="8327940" y="2821552"/>
                <a:ext cx="269348" cy="226216"/>
              </a:xfrm>
              <a:prstGeom prst="hexagon">
                <a:avLst>
                  <a:gd name="adj" fmla="val 28976"/>
                  <a:gd name="vf" fmla="val 115470"/>
                </a:avLst>
              </a:prstGeom>
              <a:solidFill>
                <a:srgbClr val="C2C5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1" name="Hexagon 10"/>
            <p:cNvSpPr>
              <a:spLocks noChangeAspect="1"/>
            </p:cNvSpPr>
            <p:nvPr userDrawn="1"/>
          </p:nvSpPr>
          <p:spPr>
            <a:xfrm rot="10800000">
              <a:off x="11178416" y="775899"/>
              <a:ext cx="335283" cy="281592"/>
            </a:xfrm>
            <a:prstGeom prst="hexagon">
              <a:avLst>
                <a:gd name="adj" fmla="val 28976"/>
                <a:gd name="vf" fmla="val 115470"/>
              </a:avLst>
            </a:prstGeom>
            <a:solidFill>
              <a:srgbClr val="C2C5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Hexagon 11"/>
            <p:cNvSpPr>
              <a:spLocks noChangeAspect="1"/>
            </p:cNvSpPr>
            <p:nvPr userDrawn="1"/>
          </p:nvSpPr>
          <p:spPr>
            <a:xfrm rot="10800000">
              <a:off x="10998395" y="320717"/>
              <a:ext cx="257900" cy="216601"/>
            </a:xfrm>
            <a:prstGeom prst="hexagon">
              <a:avLst>
                <a:gd name="adj" fmla="val 28976"/>
                <a:gd name="vf" fmla="val 115470"/>
              </a:avLst>
            </a:prstGeom>
            <a:solidFill>
              <a:srgbClr val="C2C5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6" name="Footer Placeholder 3"/>
          <p:cNvSpPr txBox="1">
            <a:spLocks/>
          </p:cNvSpPr>
          <p:nvPr userDrawn="1"/>
        </p:nvSpPr>
        <p:spPr>
          <a:xfrm>
            <a:off x="1234380" y="4868926"/>
            <a:ext cx="2448620" cy="268816"/>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rgbClr val="75798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757982"/>
              </a:solidFill>
              <a:effectLst/>
              <a:uLnTx/>
              <a:uFillTx/>
              <a:latin typeface="Arial" panose="020B0604020202020204"/>
            </a:endParaRPr>
          </a:p>
        </p:txBody>
      </p:sp>
      <p:sp>
        <p:nvSpPr>
          <p:cNvPr id="19" name="Footer Placeholder 2"/>
          <p:cNvSpPr txBox="1">
            <a:spLocks/>
          </p:cNvSpPr>
          <p:nvPr userDrawn="1"/>
        </p:nvSpPr>
        <p:spPr>
          <a:xfrm>
            <a:off x="429454" y="4843571"/>
            <a:ext cx="2160000" cy="164458"/>
          </a:xfrm>
          <a:prstGeom prst="rect">
            <a:avLst/>
          </a:prstGeom>
        </p:spPr>
        <p:txBody>
          <a:bodyPr vert="horz" lIns="0" tIns="0" rIns="0" bIns="0" rtlCol="0" anchor="t"/>
          <a:lstStyle>
            <a:defPPr>
              <a:defRPr lang="en-US"/>
            </a:defPPr>
            <a:lvl1pPr algn="ctr" rtl="0" fontAlgn="base">
              <a:spcBef>
                <a:spcPct val="0"/>
              </a:spcBef>
              <a:spcAft>
                <a:spcPct val="0"/>
              </a:spcAft>
              <a:defRPr sz="800" kern="1200" cap="none" baseline="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rgbClr val="7B808B"/>
                </a:solidFill>
                <a:effectLst/>
                <a:uLnTx/>
                <a:uFillTx/>
                <a:latin typeface="Arial" charset="0"/>
                <a:cs typeface="Arial" charset="0"/>
              </a:rPr>
              <a:t>Footer</a:t>
            </a:r>
            <a:endParaRPr kumimoji="0" lang="en-US" sz="800" b="0" i="0" u="none" strike="noStrike" kern="1200" cap="none" spc="0" normalizeH="0" baseline="0" noProof="0" dirty="0">
              <a:ln>
                <a:noFill/>
              </a:ln>
              <a:solidFill>
                <a:srgbClr val="7B808B"/>
              </a:solidFill>
              <a:effectLst/>
              <a:uLnTx/>
              <a:uFillTx/>
              <a:latin typeface="Arial" charset="0"/>
              <a:cs typeface="Arial" charset="0"/>
            </a:endParaRPr>
          </a:p>
        </p:txBody>
      </p:sp>
      <p:sp>
        <p:nvSpPr>
          <p:cNvPr id="20" name="Slide Number Placeholder 3"/>
          <p:cNvSpPr txBox="1">
            <a:spLocks/>
          </p:cNvSpPr>
          <p:nvPr userDrawn="1"/>
        </p:nvSpPr>
        <p:spPr>
          <a:xfrm>
            <a:off x="254000" y="4843571"/>
            <a:ext cx="127000" cy="166579"/>
          </a:xfrm>
          <a:prstGeom prst="rect">
            <a:avLst/>
          </a:prstGeom>
        </p:spPr>
        <p:txBody>
          <a:bodyPr vert="horz" lIns="0" tIns="0" rIns="0" bIns="0" rtlCol="0" anchor="t" anchorCtr="0"/>
          <a:lstStyle>
            <a:defPPr>
              <a:defRPr lang="en-US"/>
            </a:defPPr>
            <a:lvl1pPr algn="l" rtl="0" fontAlgn="base">
              <a:spcBef>
                <a:spcPct val="0"/>
              </a:spcBef>
              <a:spcAft>
                <a:spcPct val="0"/>
              </a:spcAft>
              <a:defRPr sz="800" b="0" kern="1200" baseline="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A7C8312-0C38-BD48-8FE3-7B59D6164E1B}" type="slidenum">
              <a:rPr kumimoji="0" lang="en-US" sz="800" b="0" i="0" u="none" strike="noStrike" kern="1200" cap="none" spc="0" normalizeH="0" baseline="0" noProof="0" smtClean="0">
                <a:ln>
                  <a:noFill/>
                </a:ln>
                <a:solidFill>
                  <a:srgbClr val="7B808B"/>
                </a:solidFill>
                <a:effectLst/>
                <a:uLnTx/>
                <a:uFillTx/>
                <a:latin typeface="Arial" charset="0"/>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7B808B"/>
              </a:solidFill>
              <a:effectLst/>
              <a:uLnTx/>
              <a:uFillTx/>
              <a:latin typeface="Arial" charset="0"/>
              <a:cs typeface="Arial" charset="0"/>
            </a:endParaRPr>
          </a:p>
        </p:txBody>
      </p:sp>
      <p:sp>
        <p:nvSpPr>
          <p:cNvPr id="21" name="Title 1"/>
          <p:cNvSpPr>
            <a:spLocks noGrp="1"/>
          </p:cNvSpPr>
          <p:nvPr>
            <p:ph type="title" hasCustomPrompt="1"/>
          </p:nvPr>
        </p:nvSpPr>
        <p:spPr>
          <a:xfrm>
            <a:off x="254000" y="227745"/>
            <a:ext cx="8229600" cy="426735"/>
          </a:xfrm>
        </p:spPr>
        <p:txBody>
          <a:bodyPr/>
          <a:lstStyle>
            <a:lvl1pPr>
              <a:defRPr sz="2400" spc="0" baseline="0"/>
            </a:lvl1pPr>
          </a:lstStyle>
          <a:p>
            <a:pPr lvl="0"/>
            <a:r>
              <a:rPr lang="en-US" dirty="0" smtClean="0"/>
              <a:t>Headline Arial, bold, 24pt</a:t>
            </a:r>
          </a:p>
        </p:txBody>
      </p:sp>
    </p:spTree>
    <p:extLst>
      <p:ext uri="{BB962C8B-B14F-4D97-AF65-F5344CB8AC3E}">
        <p14:creationId xmlns:p14="http://schemas.microsoft.com/office/powerpoint/2010/main" val="14620533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effectLst/>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973130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765986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66061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2875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42875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9226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020475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0247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848600" y="4781550"/>
            <a:ext cx="1066800" cy="246888"/>
          </a:xfrm>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7586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592687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773002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82752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986804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457200"/>
            <a:ext cx="1962150" cy="405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734050"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276103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9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3449576"/>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2D2F6F0-8D01-43AE-911F-3ED56B9B567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32924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93527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70121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007947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66719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9"/>
            <a:ext cx="2139696"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6104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97278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27432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4"/>
          </p:nvPr>
        </p:nvSpPr>
        <p:spPr>
          <a:xfrm>
            <a:off x="7924800" y="4857750"/>
            <a:ext cx="1066800" cy="246888"/>
          </a:xfrm>
          <a:prstGeom prst="rect">
            <a:avLst/>
          </a:prstGeom>
        </p:spPr>
        <p:txBody>
          <a:bodyPr vert="horz" lIns="91440" tIns="45720" rIns="91440" bIns="45720" rtlCol="0" anchor="ctr"/>
          <a:lstStyle>
            <a:lvl1pPr algn="r">
              <a:defRPr sz="750" b="0">
                <a:solidFill>
                  <a:schemeClr val="tx1"/>
                </a:solidFill>
              </a:defRPr>
            </a:lvl1pPr>
          </a:lstStyle>
          <a:p>
            <a:pPr fontAlgn="auto">
              <a:spcBef>
                <a:spcPts val="0"/>
              </a:spcBef>
              <a:spcAft>
                <a:spcPts val="0"/>
              </a:spcAft>
            </a:pPr>
            <a:fld id="{C2D2F6F0-8D01-43AE-911F-3ED56B9B5670}" type="slidenum">
              <a:rPr lang="en-US" smtClean="0">
                <a:solidFill>
                  <a:prstClr val="black"/>
                </a:solidFill>
                <a:latin typeface="Arial"/>
                <a:cs typeface="+mn-cs"/>
              </a:rPr>
              <a:pPr fontAlgn="auto">
                <a:spcBef>
                  <a:spcPts val="0"/>
                </a:spcBef>
                <a:spcAft>
                  <a:spcPts val="0"/>
                </a:spcAft>
              </a:pPr>
              <a:t>‹#›</a:t>
            </a:fld>
            <a:endParaRPr lang="en-US" dirty="0">
              <a:solidFill>
                <a:prstClr val="black"/>
              </a:solidFill>
              <a:latin typeface="Arial"/>
              <a:cs typeface="+mn-cs"/>
            </a:endParaRPr>
          </a:p>
        </p:txBody>
      </p:sp>
    </p:spTree>
    <p:extLst>
      <p:ext uri="{BB962C8B-B14F-4D97-AF65-F5344CB8AC3E}">
        <p14:creationId xmlns:p14="http://schemas.microsoft.com/office/powerpoint/2010/main" val="102152624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6" r:id="rId12"/>
    <p:sldLayoutId id="2147483867" r:id="rId13"/>
  </p:sldLayoutIdLst>
  <p:timing>
    <p:tnLst>
      <p:par>
        <p:cTn id="1" dur="indefinite" restart="never" nodeType="tmRoot"/>
      </p:par>
    </p:tnLst>
  </p:timing>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31E7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42875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3"/>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pPr eaLnBrk="0" hangingPunct="0"/>
            <a:fld id="{05CB6F6E-EFBB-4B19-903D-44C1429DCAC5}" type="slidenum">
              <a:rPr lang="en-US" smtClean="0">
                <a:solidFill>
                  <a:srgbClr val="FFFFFF"/>
                </a:solidFill>
                <a:latin typeface="Arial" pitchFamily="34" charset="0"/>
                <a:cs typeface="+mn-cs"/>
              </a:rPr>
              <a:pPr eaLnBrk="0" hangingPunct="0"/>
              <a:t>‹#›</a:t>
            </a:fld>
            <a:endParaRPr lang="en-US" dirty="0">
              <a:solidFill>
                <a:srgbClr val="FFFFFF"/>
              </a:solidFill>
              <a:latin typeface="Arial" pitchFamily="34" charset="0"/>
              <a:cs typeface="+mn-cs"/>
            </a:endParaRPr>
          </a:p>
        </p:txBody>
      </p:sp>
    </p:spTree>
    <p:extLst>
      <p:ext uri="{BB962C8B-B14F-4D97-AF65-F5344CB8AC3E}">
        <p14:creationId xmlns:p14="http://schemas.microsoft.com/office/powerpoint/2010/main" val="4176930695"/>
      </p:ext>
    </p:extLst>
  </p:cSld>
  <p:clrMap bg1="dk2" tx1="lt1" bg2="dk1"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300" b="1">
          <a:solidFill>
            <a:schemeClr val="tx2"/>
          </a:solidFill>
          <a:effectLst/>
          <a:latin typeface="+mj-lt"/>
          <a:ea typeface="MS PGothic" pitchFamily="34" charset="-128"/>
          <a:cs typeface="MS PGothic" charset="0"/>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MS PGothic" pitchFamily="34" charset="-128"/>
          <a:cs typeface="MS PGothic"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MS PGothic" pitchFamily="34" charset="-128"/>
          <a:cs typeface="MS PGothic"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MS PGothic" pitchFamily="34" charset="-128"/>
          <a:cs typeface="MS PGothic"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MS PGothic" pitchFamily="34" charset="-128"/>
          <a:cs typeface="MS PGothic" charset="0"/>
        </a:defRPr>
      </a:lvl5pPr>
      <a:lvl6pPr marL="342900"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ＭＳ Ｐゴシック" charset="0"/>
        </a:defRPr>
      </a:lvl6pPr>
      <a:lvl7pPr marL="685800"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ＭＳ Ｐゴシック" charset="0"/>
        </a:defRPr>
      </a:lvl7pPr>
      <a:lvl8pPr marL="1028700"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ＭＳ Ｐゴシック" charset="0"/>
        </a:defRPr>
      </a:lvl8pPr>
      <a:lvl9pPr marL="1371600"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ＭＳ Ｐゴシック" charset="0"/>
        </a:defRPr>
      </a:lvl9pPr>
    </p:titleStyle>
    <p:bodyStyle>
      <a:lvl1pPr marL="257175" indent="-257175" algn="l" rtl="0" eaLnBrk="0" fontAlgn="base" hangingPunct="0">
        <a:spcBef>
          <a:spcPct val="20000"/>
        </a:spcBef>
        <a:spcAft>
          <a:spcPct val="0"/>
        </a:spcAft>
        <a:buClr>
          <a:schemeClr val="tx2"/>
        </a:buClr>
        <a:buSzPct val="68000"/>
        <a:buFont typeface="Monotype Sorts" charset="2"/>
        <a:buChar char="l"/>
        <a:defRPr sz="1800" b="1">
          <a:solidFill>
            <a:schemeClr val="tx1"/>
          </a:solidFill>
          <a:effectLst/>
          <a:latin typeface="+mn-lt"/>
          <a:ea typeface="MS PGothic" pitchFamily="34" charset="-128"/>
          <a:cs typeface="MS PGothic" charset="0"/>
        </a:defRPr>
      </a:lvl1pPr>
      <a:lvl2pPr marL="557213" indent="-214313" algn="l" rtl="0" eaLnBrk="0" fontAlgn="base" hangingPunct="0">
        <a:spcBef>
          <a:spcPct val="20000"/>
        </a:spcBef>
        <a:spcAft>
          <a:spcPct val="0"/>
        </a:spcAft>
        <a:buClr>
          <a:schemeClr val="tx2"/>
        </a:buClr>
        <a:buSzPct val="68000"/>
        <a:buFont typeface="Monotype Sorts" charset="2"/>
        <a:buChar char="l"/>
        <a:defRPr sz="1800" b="1">
          <a:solidFill>
            <a:schemeClr val="tx1"/>
          </a:solidFill>
          <a:effectLst/>
          <a:latin typeface="+mn-lt"/>
          <a:ea typeface="MS PGothic" pitchFamily="34" charset="-128"/>
          <a:cs typeface="MS PGothic" charset="0"/>
        </a:defRPr>
      </a:lvl2pPr>
      <a:lvl3pPr marL="8572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3pPr>
      <a:lvl4pPr marL="12001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4pPr>
      <a:lvl5pPr marL="15430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5pPr>
      <a:lvl6pPr marL="18859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6pPr>
      <a:lvl7pPr marL="22288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7pPr>
      <a:lvl8pPr marL="25717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8pPr>
      <a:lvl9pPr marL="29146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www.criticalcarenutrition.com/" TargetMode="External"/><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4629150"/>
            <a:ext cx="1795463" cy="404813"/>
          </a:xfrm>
          <a:prstGeom prst="rect">
            <a:avLst/>
          </a:prstGeom>
          <a:solidFill>
            <a:schemeClr val="accent1"/>
          </a:solidFill>
          <a:ln>
            <a:noFill/>
          </a:ln>
          <a:extLst/>
        </p:spPr>
      </p:pic>
      <p:sp>
        <p:nvSpPr>
          <p:cNvPr id="1031" name="Rectangle 11"/>
          <p:cNvSpPr>
            <a:spLocks noChangeArrowheads="1"/>
          </p:cNvSpPr>
          <p:nvPr/>
        </p:nvSpPr>
        <p:spPr bwMode="auto">
          <a:xfrm>
            <a:off x="1090569" y="1250879"/>
            <a:ext cx="7099442" cy="857250"/>
          </a:xfrm>
          <a:prstGeom prst="rect">
            <a:avLst/>
          </a:prstGeom>
          <a:noFill/>
          <a:ln w="9525">
            <a:noFill/>
            <a:miter lim="800000"/>
            <a:headEnd/>
            <a:tailEnd/>
          </a:ln>
        </p:spPr>
        <p:txBody>
          <a:bodyPr anchor="ctr">
            <a:scene3d>
              <a:camera prst="orthographicFront"/>
              <a:lightRig rig="sunrise" dir="t"/>
            </a:scene3d>
            <a:sp3d extrusionH="76200">
              <a:bevelT w="95250" h="95250"/>
            </a:sp3d>
          </a:bodyPr>
          <a:lstStyle/>
          <a:p>
            <a:pPr algn="ctr" eaLnBrk="0" hangingPunct="0">
              <a:defRPr/>
            </a:pPr>
            <a:r>
              <a:rPr lang="en-US" sz="3200" b="1" dirty="0">
                <a:solidFill>
                  <a:schemeClr val="tx2"/>
                </a:solidFill>
                <a:latin typeface="+mj-lt"/>
              </a:rPr>
              <a:t>Nutrition Risk and Trophic Feeding: What Does It Mean?</a:t>
            </a:r>
            <a:endParaRPr lang="en-CA" sz="3200" b="1" dirty="0">
              <a:solidFill>
                <a:schemeClr val="tx2"/>
              </a:solidFill>
              <a:latin typeface="+mj-lt"/>
              <a:cs typeface="Arial" panose="020B0604020202020204" pitchFamily="34" charset="0"/>
            </a:endParaRPr>
          </a:p>
        </p:txBody>
      </p:sp>
      <p:sp>
        <p:nvSpPr>
          <p:cNvPr id="2" name="Rectangle 13"/>
          <p:cNvSpPr>
            <a:spLocks noChangeArrowheads="1"/>
          </p:cNvSpPr>
          <p:nvPr/>
        </p:nvSpPr>
        <p:spPr bwMode="auto">
          <a:xfrm>
            <a:off x="1419439" y="2619998"/>
            <a:ext cx="6089365" cy="1497283"/>
          </a:xfrm>
          <a:prstGeom prst="rect">
            <a:avLst/>
          </a:prstGeom>
          <a:noFill/>
          <a:ln w="9525">
            <a:noFill/>
            <a:miter lim="800000"/>
            <a:headEnd/>
            <a:tailEnd/>
          </a:ln>
        </p:spPr>
        <p:txBody>
          <a:bodyPr/>
          <a:lstStyle/>
          <a:p>
            <a:pPr algn="ctr" eaLnBrk="0" hangingPunct="0">
              <a:spcBef>
                <a:spcPct val="20000"/>
              </a:spcBef>
              <a:defRPr/>
            </a:pPr>
            <a:r>
              <a:rPr lang="en-US" sz="2000" b="1" dirty="0">
                <a:ln w="0"/>
                <a:solidFill>
                  <a:srgbClr val="FFFFFF"/>
                </a:solidFill>
                <a:latin typeface="Arial" panose="020B0604020202020204" pitchFamily="34" charset="0"/>
                <a:cs typeface="Arial" panose="020B0604020202020204" pitchFamily="34" charset="0"/>
              </a:rPr>
              <a:t>Daren K. Heyland</a:t>
            </a:r>
          </a:p>
          <a:p>
            <a:pPr algn="ctr" eaLnBrk="0" hangingPunct="0">
              <a:spcBef>
                <a:spcPct val="20000"/>
              </a:spcBef>
              <a:defRPr/>
            </a:pPr>
            <a:r>
              <a:rPr lang="en-US" sz="2000" b="1" dirty="0">
                <a:ln w="0"/>
                <a:solidFill>
                  <a:srgbClr val="FFFFFF"/>
                </a:solidFill>
                <a:latin typeface="Arial" panose="020B0604020202020204" pitchFamily="34" charset="0"/>
                <a:cs typeface="Arial" panose="020B0604020202020204" pitchFamily="34" charset="0"/>
              </a:rPr>
              <a:t>Professor of Medicine</a:t>
            </a:r>
          </a:p>
          <a:p>
            <a:pPr algn="ctr" eaLnBrk="0" hangingPunct="0">
              <a:spcBef>
                <a:spcPct val="20000"/>
              </a:spcBef>
              <a:defRPr/>
            </a:pPr>
            <a:r>
              <a:rPr lang="en-US" sz="2000" b="1" dirty="0">
                <a:ln w="0"/>
                <a:solidFill>
                  <a:srgbClr val="FFFFFF"/>
                </a:solidFill>
                <a:latin typeface="Arial" panose="020B0604020202020204" pitchFamily="34" charset="0"/>
                <a:cs typeface="Arial" panose="020B0604020202020204" pitchFamily="34" charset="0"/>
              </a:rPr>
              <a:t>Queen’s University, Kingston General Hospital</a:t>
            </a:r>
          </a:p>
          <a:p>
            <a:pPr algn="ctr" eaLnBrk="0" hangingPunct="0">
              <a:spcBef>
                <a:spcPct val="20000"/>
              </a:spcBef>
              <a:defRPr/>
            </a:pPr>
            <a:r>
              <a:rPr lang="en-US" sz="2000" b="1" dirty="0">
                <a:ln w="0"/>
                <a:solidFill>
                  <a:srgbClr val="FFFFFF"/>
                </a:solidFill>
                <a:latin typeface="Arial" panose="020B0604020202020204" pitchFamily="34" charset="0"/>
                <a:cs typeface="Arial" panose="020B0604020202020204" pitchFamily="34" charset="0"/>
              </a:rPr>
              <a:t>Kingston, ON Canada</a:t>
            </a:r>
          </a:p>
        </p:txBody>
      </p:sp>
      <p:pic>
        <p:nvPicPr>
          <p:cNvPr id="31749" name="Picture 8" descr="CC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4521994"/>
            <a:ext cx="211455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queens logo.png"/>
          <p:cNvPicPr>
            <a:picLocks noChangeAspect="1"/>
          </p:cNvPicPr>
          <p:nvPr/>
        </p:nvPicPr>
        <p:blipFill>
          <a:blip r:embed="rId5" cstate="print"/>
          <a:stretch>
            <a:fillRect/>
          </a:stretch>
        </p:blipFill>
        <p:spPr>
          <a:xfrm>
            <a:off x="6400800" y="4493514"/>
            <a:ext cx="1085850" cy="535686"/>
          </a:xfrm>
          <a:prstGeom prst="rect">
            <a:avLst/>
          </a:prstGeom>
          <a:effectLst>
            <a:glow rad="63500">
              <a:srgbClr val="FFFFFF">
                <a:alpha val="96078"/>
              </a:srgbClr>
            </a:glow>
          </a:effectLst>
        </p:spPr>
      </p:pic>
    </p:spTree>
    <p:extLst>
      <p:ext uri="{BB962C8B-B14F-4D97-AF65-F5344CB8AC3E}">
        <p14:creationId xmlns:p14="http://schemas.microsoft.com/office/powerpoint/2010/main" val="192104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5"/>
          <p:cNvSpPr txBox="1">
            <a:spLocks noChangeArrowheads="1"/>
          </p:cNvSpPr>
          <p:nvPr/>
        </p:nvSpPr>
        <p:spPr bwMode="auto">
          <a:xfrm>
            <a:off x="4945454" y="4684870"/>
            <a:ext cx="31480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US" altLang="en-US" sz="1050" b="1" dirty="0">
                <a:solidFill>
                  <a:srgbClr val="FFFF00"/>
                </a:solidFill>
                <a:latin typeface="Arial" panose="020B0604020202020204" pitchFamily="34" charset="0"/>
                <a:cs typeface="Arial" panose="020B0604020202020204" pitchFamily="34" charset="0"/>
              </a:rPr>
              <a:t>Rice TW, et al. </a:t>
            </a:r>
            <a:r>
              <a:rPr lang="en-US" altLang="en-US" sz="1050" b="1" i="1" dirty="0">
                <a:solidFill>
                  <a:srgbClr val="FFFF00"/>
                </a:solidFill>
                <a:latin typeface="Arial" panose="020B0604020202020204" pitchFamily="34" charset="0"/>
                <a:cs typeface="Arial" panose="020B0604020202020204" pitchFamily="34" charset="0"/>
              </a:rPr>
              <a:t>JAMA</a:t>
            </a:r>
            <a:r>
              <a:rPr lang="en-US" altLang="en-US" sz="1050" b="1" dirty="0">
                <a:solidFill>
                  <a:srgbClr val="FFFF00"/>
                </a:solidFill>
                <a:latin typeface="Arial" panose="020B0604020202020204" pitchFamily="34" charset="0"/>
                <a:cs typeface="Arial" panose="020B0604020202020204" pitchFamily="34" charset="0"/>
              </a:rPr>
              <a:t>. 2012;307(8):795-803</a:t>
            </a:r>
            <a:r>
              <a:rPr lang="en-US" altLang="en-US" sz="1050" b="1" dirty="0">
                <a:solidFill>
                  <a:srgbClr val="012B74"/>
                </a:solidFill>
                <a:latin typeface="Arial" panose="020B0604020202020204" pitchFamily="34" charset="0"/>
                <a:cs typeface="Arial" panose="020B0604020202020204" pitchFamily="34" charset="0"/>
              </a:rPr>
              <a:t>.</a:t>
            </a:r>
          </a:p>
        </p:txBody>
      </p:sp>
      <p:sp>
        <p:nvSpPr>
          <p:cNvPr id="53251" name="Title 1"/>
          <p:cNvSpPr>
            <a:spLocks noGrp="1"/>
          </p:cNvSpPr>
          <p:nvPr>
            <p:ph type="title"/>
          </p:nvPr>
        </p:nvSpPr>
        <p:spPr/>
        <p:txBody>
          <a:bodyPr/>
          <a:lstStyle/>
          <a:p>
            <a:r>
              <a:rPr lang="en-CA" altLang="en-US" dirty="0" smtClean="0"/>
              <a:t>Initial Tropic vs. Full EN </a:t>
            </a:r>
            <a:br>
              <a:rPr lang="en-CA" altLang="en-US" dirty="0" smtClean="0"/>
            </a:br>
            <a:r>
              <a:rPr lang="en-CA" altLang="en-US" dirty="0" smtClean="0"/>
              <a:t>in Patients with Acute Lung Injury </a:t>
            </a:r>
            <a:endParaRPr lang="en-CA" altLang="en-US" dirty="0"/>
          </a:p>
        </p:txBody>
      </p:sp>
      <p:pic>
        <p:nvPicPr>
          <p:cNvPr id="5325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0517" y="2008584"/>
            <a:ext cx="6582966" cy="2620566"/>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7312" y="1448657"/>
            <a:ext cx="2864693" cy="504207"/>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anchor="ctr"/>
          <a:lstStyle/>
          <a:p>
            <a:pPr algn="ctr" eaLnBrk="0" hangingPunct="0">
              <a:defRPr/>
            </a:pPr>
            <a:r>
              <a:rPr lang="en-US" sz="1500" b="1" dirty="0">
                <a:solidFill>
                  <a:srgbClr val="FFFFFF"/>
                </a:solidFill>
                <a:latin typeface="Arial" panose="020B0604020202020204" pitchFamily="34" charset="0"/>
                <a:cs typeface="Arial" pitchFamily="34" charset="0"/>
              </a:rPr>
              <a:t>The EDEN randomized trial</a:t>
            </a:r>
          </a:p>
        </p:txBody>
      </p:sp>
    </p:spTree>
    <p:custDataLst>
      <p:tags r:id="rId1"/>
    </p:custDataLst>
    <p:extLst>
      <p:ext uri="{BB962C8B-B14F-4D97-AF65-F5344CB8AC3E}">
        <p14:creationId xmlns:p14="http://schemas.microsoft.com/office/powerpoint/2010/main" val="1270478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CA" altLang="en-US" dirty="0" smtClean="0"/>
              <a:t>Initial Tropic vs. Full EN </a:t>
            </a:r>
            <a:br>
              <a:rPr lang="en-CA" altLang="en-US" dirty="0" smtClean="0"/>
            </a:br>
            <a:r>
              <a:rPr lang="en-CA" altLang="en-US" dirty="0" smtClean="0"/>
              <a:t>in Patients with Acute Lung Injury </a:t>
            </a:r>
            <a:endParaRPr lang="en-CA" altLang="en-US" dirty="0"/>
          </a:p>
        </p:txBody>
      </p:sp>
      <p:pic>
        <p:nvPicPr>
          <p:cNvPr id="552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2111930"/>
            <a:ext cx="2587229" cy="2422922"/>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8257" y="2111930"/>
            <a:ext cx="3902869" cy="2422922"/>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20601" y="1490410"/>
            <a:ext cx="2928135" cy="523324"/>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anchor="ctr"/>
          <a:lstStyle/>
          <a:p>
            <a:pPr algn="ctr" eaLnBrk="0" hangingPunct="0">
              <a:defRPr/>
            </a:pPr>
            <a:r>
              <a:rPr lang="en-US" sz="1500" b="1" dirty="0">
                <a:solidFill>
                  <a:srgbClr val="FFFFFF"/>
                </a:solidFill>
                <a:latin typeface="Arial" panose="020B0604020202020204" pitchFamily="34" charset="0"/>
                <a:cs typeface="Arial" pitchFamily="34" charset="0"/>
              </a:rPr>
              <a:t>The EDEN randomized trial</a:t>
            </a:r>
          </a:p>
        </p:txBody>
      </p:sp>
      <p:sp>
        <p:nvSpPr>
          <p:cNvPr id="55302" name="TextBox 5"/>
          <p:cNvSpPr txBox="1">
            <a:spLocks noChangeArrowheads="1"/>
          </p:cNvSpPr>
          <p:nvPr/>
        </p:nvSpPr>
        <p:spPr bwMode="auto">
          <a:xfrm>
            <a:off x="5191126" y="4566997"/>
            <a:ext cx="31480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US" altLang="en-US" sz="1050" b="1" dirty="0">
                <a:solidFill>
                  <a:srgbClr val="FFFF00"/>
                </a:solidFill>
                <a:latin typeface="Arial" panose="020B0604020202020204" pitchFamily="34" charset="0"/>
                <a:cs typeface="Arial" panose="020B0604020202020204" pitchFamily="34" charset="0"/>
              </a:rPr>
              <a:t>Rice TW, et al. </a:t>
            </a:r>
            <a:r>
              <a:rPr lang="en-US" altLang="en-US" sz="1050" b="1" i="1" dirty="0">
                <a:solidFill>
                  <a:srgbClr val="FFFF00"/>
                </a:solidFill>
                <a:latin typeface="Arial" panose="020B0604020202020204" pitchFamily="34" charset="0"/>
                <a:cs typeface="Arial" panose="020B0604020202020204" pitchFamily="34" charset="0"/>
              </a:rPr>
              <a:t>JAMA</a:t>
            </a:r>
            <a:r>
              <a:rPr lang="en-US" altLang="en-US" sz="1050" b="1" dirty="0">
                <a:solidFill>
                  <a:srgbClr val="FFFF00"/>
                </a:solidFill>
                <a:latin typeface="Arial" panose="020B0604020202020204" pitchFamily="34" charset="0"/>
                <a:cs typeface="Arial" panose="020B0604020202020204" pitchFamily="34" charset="0"/>
              </a:rPr>
              <a:t>. 2012;307(8):795-803.</a:t>
            </a:r>
          </a:p>
        </p:txBody>
      </p:sp>
    </p:spTree>
    <p:custDataLst>
      <p:tags r:id="rId1"/>
    </p:custDataLst>
    <p:extLst>
      <p:ext uri="{BB962C8B-B14F-4D97-AF65-F5344CB8AC3E}">
        <p14:creationId xmlns:p14="http://schemas.microsoft.com/office/powerpoint/2010/main" val="393483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idx="1"/>
          </p:nvPr>
        </p:nvSpPr>
        <p:spPr>
          <a:xfrm>
            <a:off x="2686050" y="1387012"/>
            <a:ext cx="4942285" cy="1509780"/>
          </a:xfrm>
        </p:spPr>
        <p:txBody>
          <a:bodyPr/>
          <a:lstStyle/>
          <a:p>
            <a:pPr algn="ctr"/>
            <a:r>
              <a:rPr lang="en-US" altLang="en-US" sz="2400" b="1" dirty="0" smtClean="0">
                <a:solidFill>
                  <a:schemeClr val="tx2"/>
                </a:solidFill>
                <a:latin typeface="+mj-lt"/>
              </a:rPr>
              <a:t>SHOULD WE SYSTEMATICALLY UNDERFEED ALL ICU PATIENTS?</a:t>
            </a:r>
            <a:endParaRPr lang="en-CA" altLang="en-US" sz="2400" dirty="0" smtClean="0">
              <a:solidFill>
                <a:schemeClr val="tx2"/>
              </a:solidFill>
              <a:latin typeface="+mj-lt"/>
            </a:endParaRPr>
          </a:p>
          <a:p>
            <a:endParaRPr lang="en-CA" altLang="en-US" dirty="0" smtClean="0"/>
          </a:p>
        </p:txBody>
      </p:sp>
      <p:pic>
        <p:nvPicPr>
          <p:cNvPr id="5" name="Picture 4"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a:noFill/>
        </p:spPr>
      </p:pic>
    </p:spTree>
    <p:extLst>
      <p:ext uri="{BB962C8B-B14F-4D97-AF65-F5344CB8AC3E}">
        <p14:creationId xmlns:p14="http://schemas.microsoft.com/office/powerpoint/2010/main" val="4182192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023" y="0"/>
            <a:ext cx="6507956" cy="172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808560"/>
            <a:ext cx="494823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700" y="2171700"/>
            <a:ext cx="69723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25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2400" dirty="0" smtClean="0"/>
              <a:t>Nutritional Adequacy and Long-term Outcomes in Critically Ill Patients Requiring Prolonged Mechanical Ventilation</a:t>
            </a:r>
            <a:endParaRPr lang="en-US" altLang="en-US" sz="2400" dirty="0"/>
          </a:p>
        </p:txBody>
      </p:sp>
      <p:sp>
        <p:nvSpPr>
          <p:cNvPr id="59395" name="Content Placeholder 2"/>
          <p:cNvSpPr>
            <a:spLocks noGrp="1"/>
          </p:cNvSpPr>
          <p:nvPr>
            <p:ph idx="1"/>
          </p:nvPr>
        </p:nvSpPr>
        <p:spPr>
          <a:xfrm>
            <a:off x="609600" y="1593134"/>
            <a:ext cx="7772400" cy="3086100"/>
          </a:xfrm>
        </p:spPr>
        <p:txBody>
          <a:bodyPr/>
          <a:lstStyle/>
          <a:p>
            <a:r>
              <a:rPr lang="en-US" altLang="en-US" dirty="0" smtClean="0"/>
              <a:t>Sub study of the REDOXS study</a:t>
            </a:r>
          </a:p>
          <a:p>
            <a:r>
              <a:rPr lang="en-US" altLang="en-US" dirty="0" smtClean="0"/>
              <a:t>302 patients survived to 6-months follow-up and were mechanically ventilated for more than eight days in the intensive care unit were included. </a:t>
            </a:r>
          </a:p>
          <a:p>
            <a:r>
              <a:rPr lang="en-US" altLang="en-US" dirty="0" smtClean="0"/>
              <a:t>Nutritional adequacy was obtained from the average proportion of prescribed calories received during the first eight days of mechanical ventilation in the ICU. </a:t>
            </a:r>
          </a:p>
          <a:p>
            <a:r>
              <a:rPr lang="en-US" altLang="en-US" dirty="0" smtClean="0"/>
              <a:t>HRQoL was prospectively assessed using Short-Form 36 Health Survey (SF-36) questionnaire at three-months and six-months post ICU admission. </a:t>
            </a:r>
            <a:br>
              <a:rPr lang="en-US" altLang="en-US" dirty="0" smtClean="0"/>
            </a:br>
            <a:endParaRPr lang="en-US" altLang="en-US" dirty="0" smtClean="0"/>
          </a:p>
        </p:txBody>
      </p:sp>
      <p:sp>
        <p:nvSpPr>
          <p:cNvPr id="59396" name="TextBox 1"/>
          <p:cNvSpPr txBox="1">
            <a:spLocks noChangeArrowheads="1"/>
          </p:cNvSpPr>
          <p:nvPr/>
        </p:nvSpPr>
        <p:spPr bwMode="auto">
          <a:xfrm>
            <a:off x="5086350" y="4743450"/>
            <a:ext cx="26289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CA" altLang="en-US" sz="1350" dirty="0">
                <a:solidFill>
                  <a:srgbClr val="FFFF00"/>
                </a:solidFill>
                <a:latin typeface="Arial" panose="020B0604020202020204" pitchFamily="34" charset="0"/>
              </a:rPr>
              <a:t>Wei CCM 2015 </a:t>
            </a:r>
          </a:p>
        </p:txBody>
      </p:sp>
    </p:spTree>
    <p:extLst>
      <p:ext uri="{BB962C8B-B14F-4D97-AF65-F5344CB8AC3E}">
        <p14:creationId xmlns:p14="http://schemas.microsoft.com/office/powerpoint/2010/main" val="3719784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71440"/>
            <a:ext cx="6515100" cy="571500"/>
          </a:xfrm>
        </p:spPr>
        <p:txBody>
          <a:bodyPr/>
          <a:lstStyle/>
          <a:p>
            <a:r>
              <a:rPr lang="en-US" sz="2100" dirty="0">
                <a:latin typeface="Arial" panose="020B0604020202020204" pitchFamily="34" charset="0"/>
                <a:cs typeface="Arial" panose="020B0604020202020204" pitchFamily="34" charset="0"/>
              </a:rPr>
              <a:t>Estimates of Association Between </a:t>
            </a:r>
            <a:r>
              <a:rPr lang="en-US" sz="2100" dirty="0" smtClean="0">
                <a:latin typeface="Arial" panose="020B0604020202020204" pitchFamily="34" charset="0"/>
                <a:cs typeface="Arial" panose="020B0604020202020204" pitchFamily="34" charset="0"/>
              </a:rPr>
              <a:t>        Nutritional </a:t>
            </a:r>
            <a:r>
              <a:rPr lang="en-US" sz="2100" dirty="0">
                <a:latin typeface="Arial" panose="020B0604020202020204" pitchFamily="34" charset="0"/>
                <a:cs typeface="Arial" panose="020B0604020202020204" pitchFamily="34" charset="0"/>
              </a:rPr>
              <a:t>Adequacy and SF-36 Scores</a:t>
            </a:r>
            <a:endParaRPr lang="en-US" sz="2100" dirty="0"/>
          </a:p>
        </p:txBody>
      </p:sp>
      <p:sp>
        <p:nvSpPr>
          <p:cNvPr id="4" name="TextBox 3"/>
          <p:cNvSpPr txBox="1">
            <a:spLocks noChangeArrowheads="1"/>
          </p:cNvSpPr>
          <p:nvPr/>
        </p:nvSpPr>
        <p:spPr bwMode="auto">
          <a:xfrm>
            <a:off x="1151288" y="4492884"/>
            <a:ext cx="755296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r>
              <a:rPr lang="en-US" altLang="en-US" sz="1350" dirty="0">
                <a:solidFill>
                  <a:srgbClr val="FFFFFF"/>
                </a:solidFill>
                <a:cs typeface="Arial" panose="020B0604020202020204" pitchFamily="34" charset="0"/>
              </a:rPr>
              <a:t>*</a:t>
            </a:r>
            <a:r>
              <a:rPr lang="en-US" altLang="en-US" sz="1200" dirty="0">
                <a:solidFill>
                  <a:srgbClr val="FFFFFF"/>
                </a:solidFill>
                <a:cs typeface="Arial" panose="020B0604020202020204" pitchFamily="34" charset="0"/>
              </a:rPr>
              <a:t>Every 25% increase in nutritional adequacy; adjusted for age, APACHE II score, baseline SOFA, Functional Comorbidity Index, admission category, primary ICU diagnosis, body mass index, and region</a:t>
            </a:r>
          </a:p>
        </p:txBody>
      </p:sp>
      <p:graphicFrame>
        <p:nvGraphicFramePr>
          <p:cNvPr id="5" name="Table 4"/>
          <p:cNvGraphicFramePr>
            <a:graphicFrameLocks noGrp="1"/>
          </p:cNvGraphicFramePr>
          <p:nvPr>
            <p:extLst/>
          </p:nvPr>
        </p:nvGraphicFramePr>
        <p:xfrm>
          <a:off x="1314450" y="700648"/>
          <a:ext cx="6343651" cy="3821175"/>
        </p:xfrm>
        <a:graphic>
          <a:graphicData uri="http://schemas.openxmlformats.org/drawingml/2006/table">
            <a:tbl>
              <a:tblPr firstRow="1" bandRow="1">
                <a:tableStyleId>{5A111915-BE36-4E01-A7E5-04B1672EAD32}</a:tableStyleId>
              </a:tblPr>
              <a:tblGrid>
                <a:gridCol w="1585913"/>
                <a:gridCol w="926424"/>
                <a:gridCol w="2879766"/>
                <a:gridCol w="951548"/>
              </a:tblGrid>
              <a:tr h="346455">
                <a:tc>
                  <a:txBody>
                    <a:bodyPr/>
                    <a:lstStyle/>
                    <a:p>
                      <a:r>
                        <a:rPr lang="en-US" sz="1600" dirty="0" smtClean="0"/>
                        <a:t>SF-36</a:t>
                      </a:r>
                      <a:endParaRPr lang="en-US" sz="1600" dirty="0"/>
                    </a:p>
                  </a:txBody>
                  <a:tcPr marL="68580" marR="6858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Adjusted Estimate* (95% CI)</a:t>
                      </a:r>
                      <a:endParaRPr lang="en-US" sz="1600" dirty="0"/>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p-value</a:t>
                      </a:r>
                      <a:endParaRPr lang="en-US" sz="1600" dirty="0"/>
                    </a:p>
                  </a:txBody>
                  <a:tcPr marL="68580" marR="6858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20">
                <a:tc rowSpan="2">
                  <a:txBody>
                    <a:bodyPr/>
                    <a:lstStyle/>
                    <a:p>
                      <a:r>
                        <a:rPr lang="en-US" sz="1600" dirty="0" smtClean="0"/>
                        <a:t>Physical Functioning</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3-month</a:t>
                      </a:r>
                    </a:p>
                    <a:p>
                      <a:pPr algn="ctr"/>
                      <a:r>
                        <a:rPr lang="en-US" sz="1600" dirty="0" smtClean="0"/>
                        <a:t>(n=179)</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smtClean="0"/>
                        <a:t>7.29 (1.43, 13.15)</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smtClean="0">
                          <a:solidFill>
                            <a:schemeClr val="tx2"/>
                          </a:solidFill>
                        </a:rPr>
                        <a:t>0.02</a:t>
                      </a:r>
                      <a:endParaRPr lang="en-US" sz="1600" dirty="0">
                        <a:solidFill>
                          <a:schemeClr val="tx2"/>
                        </a:solidFill>
                      </a:endParaRPr>
                    </a:p>
                  </a:txBody>
                  <a:tcPr marL="68580" marR="6858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579120">
                <a:tc vMerge="1">
                  <a:txBody>
                    <a:bodyPr/>
                    <a:lstStyle/>
                    <a:p>
                      <a:endParaRPr lang="en-US"/>
                    </a:p>
                  </a:txBody>
                  <a:tcPr/>
                </a:tc>
                <a:tc>
                  <a:txBody>
                    <a:bodyPr/>
                    <a:lstStyle/>
                    <a:p>
                      <a:pPr algn="ctr"/>
                      <a:r>
                        <a:rPr lang="en-US" sz="1600" dirty="0" smtClean="0"/>
                        <a:t>6-month</a:t>
                      </a:r>
                    </a:p>
                    <a:p>
                      <a:pPr algn="ctr"/>
                      <a:r>
                        <a:rPr lang="en-US" sz="1600" dirty="0" smtClean="0"/>
                        <a:t>(n=202)</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4.16 (-1.32, 9.64)</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0.14</a:t>
                      </a:r>
                      <a:endParaRPr lang="en-US" sz="1600" dirty="0"/>
                    </a:p>
                  </a:txBody>
                  <a:tcPr marL="68580" marR="68580">
                    <a:lnL w="12700" cap="flat" cmpd="sng" algn="ctr">
                      <a:solidFill>
                        <a:schemeClr val="tx1"/>
                      </a:solidFill>
                      <a:prstDash val="solid"/>
                      <a:round/>
                      <a:headEnd type="none" w="med" len="med"/>
                      <a:tailEnd type="none" w="med" len="med"/>
                    </a:lnL>
                  </a:tcPr>
                </a:tc>
              </a:tr>
              <a:tr h="579120">
                <a:tc rowSpan="2">
                  <a:txBody>
                    <a:bodyPr/>
                    <a:lstStyle/>
                    <a:p>
                      <a:r>
                        <a:rPr lang="en-US" sz="1600" dirty="0" smtClean="0"/>
                        <a:t>Role Physical</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effectLst/>
                        </a:rPr>
                        <a:t>3-month</a:t>
                      </a:r>
                    </a:p>
                    <a:p>
                      <a:pPr algn="ctr"/>
                      <a:r>
                        <a:rPr lang="en-US" sz="1600" kern="1200" dirty="0" smtClean="0">
                          <a:effectLst/>
                        </a:rPr>
                        <a:t>(n=178)</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8.30 (2.65, 13.95)</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solidFill>
                            <a:schemeClr val="tx2"/>
                          </a:solidFill>
                          <a:effectLst/>
                        </a:rPr>
                        <a:t>0.004</a:t>
                      </a:r>
                      <a:endParaRPr lang="en-US" sz="1600" dirty="0">
                        <a:solidFill>
                          <a:schemeClr val="tx2"/>
                        </a:solidFill>
                      </a:endParaRPr>
                    </a:p>
                  </a:txBody>
                  <a:tcPr marL="68580" marR="68580">
                    <a:lnL w="12700" cap="flat" cmpd="sng" algn="ctr">
                      <a:solidFill>
                        <a:schemeClr val="tx1"/>
                      </a:solidFill>
                      <a:prstDash val="solid"/>
                      <a:round/>
                      <a:headEnd type="none" w="med" len="med"/>
                      <a:tailEnd type="none" w="med" len="med"/>
                    </a:lnL>
                  </a:tcPr>
                </a:tc>
              </a:tr>
              <a:tr h="579120">
                <a:tc vMerge="1">
                  <a:txBody>
                    <a:bodyPr/>
                    <a:lstStyle/>
                    <a:p>
                      <a:endParaRPr lang="en-US"/>
                    </a:p>
                  </a:txBody>
                  <a:tcPr/>
                </a:tc>
                <a:tc>
                  <a:txBody>
                    <a:bodyPr/>
                    <a:lstStyle/>
                    <a:p>
                      <a:pPr algn="ctr"/>
                      <a:r>
                        <a:rPr lang="en-US" sz="1600" kern="1200" dirty="0" smtClean="0">
                          <a:effectLst/>
                        </a:rPr>
                        <a:t>6-month</a:t>
                      </a:r>
                    </a:p>
                    <a:p>
                      <a:pPr algn="ctr"/>
                      <a:r>
                        <a:rPr lang="en-US" sz="1600" kern="1200" dirty="0" smtClean="0">
                          <a:effectLst/>
                        </a:rPr>
                        <a:t>(n=202)</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3.15 (-2.25, 8.54)</a:t>
                      </a:r>
                    </a:p>
                    <a:p>
                      <a:pPr algn="ct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0.25</a:t>
                      </a:r>
                      <a:endParaRPr lang="en-US" sz="1600" dirty="0"/>
                    </a:p>
                  </a:txBody>
                  <a:tcPr marL="68580" marR="68580">
                    <a:lnL w="12700" cap="flat" cmpd="sng" algn="ctr">
                      <a:solidFill>
                        <a:schemeClr val="tx1"/>
                      </a:solidFill>
                      <a:prstDash val="solid"/>
                      <a:round/>
                      <a:headEnd type="none" w="med" len="med"/>
                      <a:tailEnd type="none" w="med" len="med"/>
                    </a:lnL>
                  </a:tcPr>
                </a:tc>
              </a:tr>
              <a:tr h="579120">
                <a:tc rowSpan="2">
                  <a:txBody>
                    <a:bodyPr/>
                    <a:lstStyle/>
                    <a:p>
                      <a:r>
                        <a:rPr lang="en-US" sz="1600" dirty="0" smtClean="0"/>
                        <a:t>Physical Component Scale</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effectLst/>
                        </a:rPr>
                        <a:t>3-month</a:t>
                      </a:r>
                    </a:p>
                    <a:p>
                      <a:pPr algn="ctr"/>
                      <a:r>
                        <a:rPr lang="en-US" sz="1600" kern="1200" dirty="0" smtClean="0">
                          <a:effectLst/>
                        </a:rPr>
                        <a:t>(n=175)</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1.82 (-0.18, 3.81)</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solidFill>
                            <a:schemeClr val="tx2"/>
                          </a:solidFill>
                          <a:effectLst/>
                        </a:rPr>
                        <a:t>0.07</a:t>
                      </a:r>
                      <a:endParaRPr lang="en-US" sz="1600" dirty="0">
                        <a:solidFill>
                          <a:schemeClr val="tx2"/>
                        </a:solidFill>
                      </a:endParaRPr>
                    </a:p>
                  </a:txBody>
                  <a:tcPr marL="68580" marR="68580">
                    <a:lnL w="12700" cap="flat" cmpd="sng" algn="ctr">
                      <a:solidFill>
                        <a:schemeClr val="tx1"/>
                      </a:solidFill>
                      <a:prstDash val="solid"/>
                      <a:round/>
                      <a:headEnd type="none" w="med" len="med"/>
                      <a:tailEnd type="none" w="med" len="med"/>
                    </a:lnL>
                  </a:tcPr>
                </a:tc>
              </a:tr>
              <a:tr h="579120">
                <a:tc vMerge="1">
                  <a:txBody>
                    <a:bodyPr/>
                    <a:lstStyle/>
                    <a:p>
                      <a:endParaRPr lang="en-US"/>
                    </a:p>
                  </a:txBody>
                  <a:tcPr/>
                </a:tc>
                <a:tc>
                  <a:txBody>
                    <a:bodyPr/>
                    <a:lstStyle/>
                    <a:p>
                      <a:pPr algn="ctr"/>
                      <a:r>
                        <a:rPr lang="en-US" sz="1600" kern="1200" dirty="0" smtClean="0">
                          <a:effectLst/>
                        </a:rPr>
                        <a:t>6-month</a:t>
                      </a:r>
                    </a:p>
                    <a:p>
                      <a:pPr algn="ctr"/>
                      <a:r>
                        <a:rPr lang="en-US" sz="1600" kern="1200" dirty="0" smtClean="0">
                          <a:effectLst/>
                        </a:rPr>
                        <a:t>(n=200)</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1.33 (-0.65, 3.31)</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0.19</a:t>
                      </a:r>
                      <a:endParaRPr lang="en-US" sz="1600" dirty="0"/>
                    </a:p>
                  </a:txBody>
                  <a:tcPr marL="68580" marR="68580">
                    <a:lnL w="12700" cap="flat" cmpd="sng" algn="ctr">
                      <a:solidFill>
                        <a:schemeClr val="tx1"/>
                      </a:solidFill>
                      <a:prstDash val="solid"/>
                      <a:round/>
                      <a:headEnd type="none" w="med" len="med"/>
                      <a:tailEnd type="none" w="med" len="med"/>
                    </a:lnL>
                  </a:tcPr>
                </a:tc>
              </a:tr>
            </a:tbl>
          </a:graphicData>
        </a:graphic>
      </p:graphicFrame>
      <p:sp>
        <p:nvSpPr>
          <p:cNvPr id="6" name="TextBox 1"/>
          <p:cNvSpPr txBox="1">
            <a:spLocks noChangeArrowheads="1"/>
          </p:cNvSpPr>
          <p:nvPr/>
        </p:nvSpPr>
        <p:spPr bwMode="auto">
          <a:xfrm>
            <a:off x="7423393" y="4735258"/>
            <a:ext cx="149840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CA" altLang="en-US" sz="1350" dirty="0">
                <a:solidFill>
                  <a:srgbClr val="FAFD00"/>
                </a:solidFill>
                <a:latin typeface="Arial" panose="020B0604020202020204" pitchFamily="34" charset="0"/>
              </a:rPr>
              <a:t>Wei CCM 2015 </a:t>
            </a:r>
          </a:p>
        </p:txBody>
      </p:sp>
    </p:spTree>
    <p:extLst>
      <p:ext uri="{BB962C8B-B14F-4D97-AF65-F5344CB8AC3E}">
        <p14:creationId xmlns:p14="http://schemas.microsoft.com/office/powerpoint/2010/main" val="1668437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2"/>
          <p:cNvSpPr>
            <a:spLocks noGrp="1"/>
          </p:cNvSpPr>
          <p:nvPr>
            <p:ph type="body" idx="1"/>
          </p:nvPr>
        </p:nvSpPr>
        <p:spPr>
          <a:xfrm>
            <a:off x="2571750" y="441790"/>
            <a:ext cx="5257800" cy="2226402"/>
          </a:xfrm>
        </p:spPr>
        <p:txBody>
          <a:bodyPr/>
          <a:lstStyle/>
          <a:p>
            <a:r>
              <a:rPr lang="en-CA" altLang="en-US" sz="2400" b="1" dirty="0">
                <a:latin typeface="+mj-lt"/>
              </a:rPr>
              <a:t>So if we </a:t>
            </a:r>
            <a:r>
              <a:rPr lang="en-CA" altLang="en-US" sz="2400" b="1" dirty="0" smtClean="0">
                <a:latin typeface="+mj-lt"/>
              </a:rPr>
              <a:t>trophic feeds x days, </a:t>
            </a:r>
            <a:r>
              <a:rPr lang="en-CA" altLang="en-US" sz="2400" b="1" dirty="0">
                <a:latin typeface="+mj-lt"/>
              </a:rPr>
              <a:t>it is possible that we are harming some ICU patients, particularly those with long ICU </a:t>
            </a:r>
            <a:r>
              <a:rPr lang="en-CA" altLang="en-US" sz="2400" b="1" dirty="0" smtClean="0">
                <a:latin typeface="+mj-lt"/>
              </a:rPr>
              <a:t>stays?</a:t>
            </a:r>
            <a:endParaRPr lang="en-CA" altLang="en-US" sz="2400" dirty="0">
              <a:latin typeface="+mj-lt"/>
            </a:endParaRPr>
          </a:p>
        </p:txBody>
      </p:sp>
      <p:pic>
        <p:nvPicPr>
          <p:cNvPr id="7" name="Picture 6"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p:spPr>
      </p:pic>
    </p:spTree>
    <p:extLst>
      <p:ext uri="{BB962C8B-B14F-4D97-AF65-F5344CB8AC3E}">
        <p14:creationId xmlns:p14="http://schemas.microsoft.com/office/powerpoint/2010/main" val="3166557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600200" y="228600"/>
            <a:ext cx="5829300" cy="857250"/>
          </a:xfrm>
        </p:spPr>
        <p:txBody>
          <a:bodyPr/>
          <a:lstStyle/>
          <a:p>
            <a:r>
              <a:rPr lang="en-US" altLang="en-US" sz="3000" dirty="0"/>
              <a:t>Early vs. Late Parenteral Nutrition in Critically ill Adults</a:t>
            </a:r>
          </a:p>
        </p:txBody>
      </p:sp>
      <p:sp>
        <p:nvSpPr>
          <p:cNvPr id="63491" name="Content Placeholder 2"/>
          <p:cNvSpPr>
            <a:spLocks noGrp="1"/>
          </p:cNvSpPr>
          <p:nvPr>
            <p:ph idx="1"/>
          </p:nvPr>
        </p:nvSpPr>
        <p:spPr>
          <a:xfrm>
            <a:off x="1543050" y="1428750"/>
            <a:ext cx="3086100" cy="3086100"/>
          </a:xfrm>
        </p:spPr>
        <p:txBody>
          <a:bodyPr/>
          <a:lstStyle/>
          <a:p>
            <a:r>
              <a:rPr lang="en-US" altLang="en-US" sz="1800" dirty="0"/>
              <a:t>4620 critically ill patients</a:t>
            </a:r>
          </a:p>
          <a:p>
            <a:r>
              <a:rPr lang="en-US" altLang="en-US" sz="1800" dirty="0"/>
              <a:t>Randomized to early PN </a:t>
            </a:r>
          </a:p>
          <a:p>
            <a:pPr lvl="1"/>
            <a:r>
              <a:rPr lang="en-US" altLang="en-US" sz="1800" dirty="0"/>
              <a:t>Rec’d 20% glucose 20 ml/hr then PN on day 3</a:t>
            </a:r>
          </a:p>
          <a:p>
            <a:r>
              <a:rPr lang="en-US" altLang="en-US" sz="1800" dirty="0"/>
              <a:t>OR late PN</a:t>
            </a:r>
          </a:p>
          <a:p>
            <a:pPr lvl="1"/>
            <a:r>
              <a:rPr lang="en-US" altLang="en-US" sz="1800" dirty="0"/>
              <a:t>D5W IV then PN on day 8</a:t>
            </a:r>
          </a:p>
          <a:p>
            <a:r>
              <a:rPr lang="en-US" altLang="en-US" sz="1800" dirty="0"/>
              <a:t>All patients standard EN plus ‘tight’ glycemic control</a:t>
            </a:r>
          </a:p>
          <a:p>
            <a:pPr lvl="2"/>
            <a:endParaRPr lang="en-US" altLang="en-US" dirty="0" smtClean="0"/>
          </a:p>
        </p:txBody>
      </p:sp>
      <p:sp>
        <p:nvSpPr>
          <p:cNvPr id="63492" name="TextBox 3"/>
          <p:cNvSpPr txBox="1">
            <a:spLocks noChangeArrowheads="1"/>
          </p:cNvSpPr>
          <p:nvPr/>
        </p:nvSpPr>
        <p:spPr bwMode="auto">
          <a:xfrm>
            <a:off x="5126197" y="4673084"/>
            <a:ext cx="3028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altLang="en-US" sz="1200" dirty="0" smtClean="0">
                <a:solidFill>
                  <a:srgbClr val="FFFF00"/>
                </a:solidFill>
                <a:latin typeface="Arial" panose="020B0604020202020204" pitchFamily="34" charset="0"/>
              </a:rPr>
              <a:t>Casaer </a:t>
            </a:r>
            <a:r>
              <a:rPr lang="en-US" altLang="en-US" sz="1200" dirty="0">
                <a:solidFill>
                  <a:srgbClr val="FFFF00"/>
                </a:solidFill>
                <a:latin typeface="Arial" panose="020B0604020202020204" pitchFamily="34" charset="0"/>
              </a:rPr>
              <a:t>NEJM 2011</a:t>
            </a:r>
          </a:p>
        </p:txBody>
      </p:sp>
      <p:sp>
        <p:nvSpPr>
          <p:cNvPr id="5" name="Content Placeholder 2"/>
          <p:cNvSpPr txBox="1">
            <a:spLocks/>
          </p:cNvSpPr>
          <p:nvPr/>
        </p:nvSpPr>
        <p:spPr bwMode="auto">
          <a:xfrm>
            <a:off x="4629150" y="1428750"/>
            <a:ext cx="3086100" cy="3086100"/>
          </a:xfrm>
          <a:prstGeom prst="rect">
            <a:avLst/>
          </a:prstGeom>
          <a:noFill/>
          <a:ln w="9525">
            <a:noFill/>
            <a:miter lim="800000"/>
            <a:headEnd/>
            <a:tailEnd/>
          </a:ln>
        </p:spPr>
        <p:txBody>
          <a:bodyPr/>
          <a:lstStyle/>
          <a:p>
            <a:pPr algn="ctr" eaLnBrk="0" hangingPunct="0">
              <a:spcBef>
                <a:spcPct val="20000"/>
              </a:spcBef>
              <a:defRPr/>
            </a:pPr>
            <a:r>
              <a:rPr lang="en-US" kern="0" dirty="0">
                <a:solidFill>
                  <a:srgbClr val="FFFFFF"/>
                </a:solidFill>
                <a:latin typeface="Arial"/>
              </a:rPr>
              <a:t>Results:</a:t>
            </a:r>
          </a:p>
          <a:p>
            <a:pPr marL="257175" indent="-257175" algn="ctr" eaLnBrk="0" hangingPunct="0">
              <a:spcBef>
                <a:spcPct val="20000"/>
              </a:spcBef>
              <a:defRPr/>
            </a:pPr>
            <a:r>
              <a:rPr lang="en-US" kern="0" dirty="0">
                <a:solidFill>
                  <a:srgbClr val="FFFFFF"/>
                </a:solidFill>
                <a:latin typeface="Arial"/>
              </a:rPr>
              <a:t>Late PN associated with </a:t>
            </a:r>
          </a:p>
          <a:p>
            <a:pPr marL="600075" lvl="1" indent="-257175" algn="ctr" eaLnBrk="0" hangingPunct="0">
              <a:spcBef>
                <a:spcPct val="20000"/>
              </a:spcBef>
              <a:buFontTx/>
              <a:buChar char="•"/>
              <a:defRPr/>
            </a:pPr>
            <a:r>
              <a:rPr lang="en-US" kern="0" dirty="0">
                <a:solidFill>
                  <a:srgbClr val="FFFFFF"/>
                </a:solidFill>
                <a:latin typeface="Arial"/>
              </a:rPr>
              <a:t>6.3% likelihood of early discharge alive from ICU and hospital</a:t>
            </a:r>
          </a:p>
          <a:p>
            <a:pPr marL="600075" lvl="1" indent="-257175" algn="ctr" eaLnBrk="0" hangingPunct="0">
              <a:spcBef>
                <a:spcPct val="20000"/>
              </a:spcBef>
              <a:buFontTx/>
              <a:buChar char="•"/>
              <a:defRPr/>
            </a:pPr>
            <a:r>
              <a:rPr lang="en-US" kern="0" dirty="0">
                <a:solidFill>
                  <a:srgbClr val="FFFFFF"/>
                </a:solidFill>
                <a:latin typeface="Arial"/>
              </a:rPr>
              <a:t>Shorter ICU length of stay (3 vs 4 days)</a:t>
            </a:r>
          </a:p>
          <a:p>
            <a:pPr marL="600075" lvl="1" indent="-257175" algn="ctr" eaLnBrk="0" hangingPunct="0">
              <a:spcBef>
                <a:spcPct val="20000"/>
              </a:spcBef>
              <a:buFontTx/>
              <a:buChar char="•"/>
              <a:defRPr/>
            </a:pPr>
            <a:r>
              <a:rPr lang="en-US" kern="0" dirty="0">
                <a:solidFill>
                  <a:srgbClr val="FFFFFF"/>
                </a:solidFill>
                <a:latin typeface="Arial"/>
              </a:rPr>
              <a:t>Fewer infections (22.8 vs 26.2 %)</a:t>
            </a:r>
          </a:p>
          <a:p>
            <a:pPr marL="600075" lvl="1" indent="-257175" algn="ctr" eaLnBrk="0" hangingPunct="0">
              <a:spcBef>
                <a:spcPct val="20000"/>
              </a:spcBef>
              <a:buFontTx/>
              <a:buChar char="•"/>
              <a:defRPr/>
            </a:pPr>
            <a:r>
              <a:rPr lang="en-US" kern="0" dirty="0">
                <a:solidFill>
                  <a:srgbClr val="FFFFFF"/>
                </a:solidFill>
                <a:latin typeface="Arial"/>
              </a:rPr>
              <a:t>No mortality difference</a:t>
            </a:r>
          </a:p>
        </p:txBody>
      </p:sp>
    </p:spTree>
    <p:extLst>
      <p:ext uri="{BB962C8B-B14F-4D97-AF65-F5344CB8AC3E}">
        <p14:creationId xmlns:p14="http://schemas.microsoft.com/office/powerpoint/2010/main" val="1380781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237377" y="171451"/>
            <a:ext cx="6229350" cy="857250"/>
          </a:xfrm>
        </p:spPr>
        <p:txBody>
          <a:bodyPr/>
          <a:lstStyle/>
          <a:p>
            <a:r>
              <a:rPr lang="en-US" altLang="en-US" sz="2700" dirty="0"/>
              <a:t>Early Nutrition in the ICU: Less is more!</a:t>
            </a:r>
            <a:br>
              <a:rPr lang="en-US" altLang="en-US" sz="2700" dirty="0"/>
            </a:br>
            <a:r>
              <a:rPr lang="en-US" altLang="en-US" sz="2100" dirty="0"/>
              <a:t>Post-hoc analysis of EPANIC</a:t>
            </a:r>
          </a:p>
        </p:txBody>
      </p:sp>
      <p:sp>
        <p:nvSpPr>
          <p:cNvPr id="64515" name="Rectangle 3"/>
          <p:cNvSpPr>
            <a:spLocks noChangeArrowheads="1"/>
          </p:cNvSpPr>
          <p:nvPr/>
        </p:nvSpPr>
        <p:spPr bwMode="auto">
          <a:xfrm>
            <a:off x="-310393" y="4755742"/>
            <a:ext cx="4914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altLang="en-US" sz="1200" dirty="0">
                <a:solidFill>
                  <a:schemeClr val="tx2"/>
                </a:solidFill>
                <a:latin typeface="Arial" panose="020B0604020202020204" pitchFamily="34" charset="0"/>
                <a:cs typeface="Arial" panose="020B0604020202020204" pitchFamily="34" charset="0"/>
              </a:rPr>
              <a:t>Casaer Am J Respir Crit Care Med 2013;187:247–255</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407" y="1276959"/>
            <a:ext cx="337185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5"/>
          <p:cNvSpPr txBox="1">
            <a:spLocks noChangeArrowheads="1"/>
          </p:cNvSpPr>
          <p:nvPr/>
        </p:nvSpPr>
        <p:spPr bwMode="auto">
          <a:xfrm>
            <a:off x="2147057" y="1441429"/>
            <a:ext cx="2000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altLang="en-US" sz="2400" dirty="0">
                <a:solidFill>
                  <a:srgbClr val="00B050"/>
                </a:solidFill>
                <a:latin typeface="Arial" panose="020B0604020202020204" pitchFamily="34" charset="0"/>
              </a:rPr>
              <a:t>Protein is the bad guy!!</a:t>
            </a:r>
          </a:p>
        </p:txBody>
      </p:sp>
      <p:sp>
        <p:nvSpPr>
          <p:cNvPr id="64518" name="TextBox 6"/>
          <p:cNvSpPr txBox="1">
            <a:spLocks noChangeArrowheads="1"/>
          </p:cNvSpPr>
          <p:nvPr/>
        </p:nvSpPr>
        <p:spPr bwMode="auto">
          <a:xfrm>
            <a:off x="5372100" y="1244455"/>
            <a:ext cx="245745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US" altLang="en-US" sz="1600" b="1" dirty="0">
                <a:solidFill>
                  <a:srgbClr val="FFFFFF"/>
                </a:solidFill>
                <a:latin typeface="Arial" panose="020B0604020202020204" pitchFamily="34" charset="0"/>
              </a:rPr>
              <a:t>Indication bias:</a:t>
            </a:r>
            <a:r>
              <a:rPr lang="en-US" altLang="en-US" sz="1350" dirty="0">
                <a:solidFill>
                  <a:srgbClr val="FFFFFF"/>
                </a:solidFill>
                <a:latin typeface="Arial" panose="020B0604020202020204" pitchFamily="34" charset="0"/>
              </a:rPr>
              <a:t/>
            </a:r>
            <a:br>
              <a:rPr lang="en-US" altLang="en-US" sz="1350" dirty="0">
                <a:solidFill>
                  <a:srgbClr val="FFFFFF"/>
                </a:solidFill>
                <a:latin typeface="Arial" panose="020B0604020202020204" pitchFamily="34" charset="0"/>
              </a:rPr>
            </a:br>
            <a:r>
              <a:rPr lang="en-US" altLang="en-US" sz="1350" dirty="0">
                <a:solidFill>
                  <a:srgbClr val="FFFFFF"/>
                </a:solidFill>
                <a:latin typeface="Arial" panose="020B0604020202020204" pitchFamily="34" charset="0"/>
              </a:rPr>
              <a:t> 1) patients with longer projected stay would have been fed more aggressively; hence more protein/calories is associated with longer lengths of stay. (remember this is an unblinded study</a:t>
            </a:r>
            <a:r>
              <a:rPr lang="en-US" altLang="en-US" sz="1350" dirty="0" smtClean="0">
                <a:solidFill>
                  <a:srgbClr val="FFFFFF"/>
                </a:solidFill>
                <a:latin typeface="Arial" panose="020B0604020202020204" pitchFamily="34" charset="0"/>
              </a:rPr>
              <a:t>).</a:t>
            </a:r>
          </a:p>
          <a:p>
            <a:pPr eaLnBrk="0" hangingPunct="0">
              <a:spcBef>
                <a:spcPct val="0"/>
              </a:spcBef>
              <a:buFontTx/>
              <a:buNone/>
            </a:pPr>
            <a:r>
              <a:rPr lang="en-US" altLang="en-US" sz="1350" dirty="0" smtClean="0">
                <a:solidFill>
                  <a:srgbClr val="FFFFFF"/>
                </a:solidFill>
                <a:latin typeface="Arial" panose="020B0604020202020204" pitchFamily="34" charset="0"/>
              </a:rPr>
              <a:t> </a:t>
            </a:r>
            <a:endParaRPr lang="en-US" altLang="en-US" sz="1350" dirty="0">
              <a:solidFill>
                <a:srgbClr val="FFFFFF"/>
              </a:solidFill>
              <a:latin typeface="Arial" panose="020B0604020202020204" pitchFamily="34" charset="0"/>
            </a:endParaRPr>
          </a:p>
          <a:p>
            <a:pPr eaLnBrk="0" hangingPunct="0">
              <a:spcBef>
                <a:spcPct val="0"/>
              </a:spcBef>
              <a:buFontTx/>
              <a:buNone/>
            </a:pPr>
            <a:r>
              <a:rPr lang="en-US" altLang="en-US" sz="1350" dirty="0">
                <a:solidFill>
                  <a:srgbClr val="FFFFFF"/>
                </a:solidFill>
                <a:latin typeface="Arial" panose="020B0604020202020204" pitchFamily="34" charset="0"/>
              </a:rPr>
              <a:t>2) 90% of these patients are elective surgery. there would have been little effort to feed them and they would have categorically different outcomes than the longer stay patients in which their were efforts to feed</a:t>
            </a:r>
          </a:p>
        </p:txBody>
      </p:sp>
    </p:spTree>
    <p:extLst>
      <p:ext uri="{BB962C8B-B14F-4D97-AF65-F5344CB8AC3E}">
        <p14:creationId xmlns:p14="http://schemas.microsoft.com/office/powerpoint/2010/main" val="3112512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313364"/>
            <a:ext cx="7772400" cy="857250"/>
          </a:xfrm>
        </p:spPr>
        <p:txBody>
          <a:bodyPr/>
          <a:lstStyle/>
          <a:p>
            <a:r>
              <a:rPr lang="en-US" altLang="en-US" dirty="0" smtClean="0"/>
              <a:t>Early vs. Late Parenteral Nutrition in Critically ill Adults</a:t>
            </a:r>
            <a:endParaRPr lang="en-US" altLang="en-US" dirty="0"/>
          </a:p>
        </p:txBody>
      </p:sp>
      <p:sp>
        <p:nvSpPr>
          <p:cNvPr id="65539" name="TextBox 3"/>
          <p:cNvSpPr txBox="1">
            <a:spLocks noChangeArrowheads="1"/>
          </p:cNvSpPr>
          <p:nvPr/>
        </p:nvSpPr>
        <p:spPr bwMode="auto">
          <a:xfrm>
            <a:off x="5176532" y="4708319"/>
            <a:ext cx="3028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altLang="en-US" sz="1200" dirty="0" smtClean="0">
                <a:solidFill>
                  <a:srgbClr val="FFFF00"/>
                </a:solidFill>
                <a:latin typeface="Arial" panose="020B0604020202020204" pitchFamily="34" charset="0"/>
              </a:rPr>
              <a:t>Casaer </a:t>
            </a:r>
            <a:r>
              <a:rPr lang="en-US" altLang="en-US" sz="1200" dirty="0">
                <a:solidFill>
                  <a:srgbClr val="FFFF00"/>
                </a:solidFill>
                <a:latin typeface="Arial" panose="020B0604020202020204" pitchFamily="34" charset="0"/>
              </a:rPr>
              <a:t>NEJM 2011</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2" y="1300162"/>
            <a:ext cx="586263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2" y="2584595"/>
            <a:ext cx="5886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3669003"/>
            <a:ext cx="5886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2474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657350" y="342900"/>
            <a:ext cx="5829300" cy="857250"/>
          </a:xfrm>
        </p:spPr>
        <p:txBody>
          <a:bodyPr/>
          <a:lstStyle/>
          <a:p>
            <a:r>
              <a:rPr lang="en-US" altLang="en-US" dirty="0" smtClean="0"/>
              <a:t>Learning Objectives</a:t>
            </a:r>
          </a:p>
        </p:txBody>
      </p:sp>
      <p:sp>
        <p:nvSpPr>
          <p:cNvPr id="71683" name="Content Placeholder 2"/>
          <p:cNvSpPr>
            <a:spLocks noGrp="1"/>
          </p:cNvSpPr>
          <p:nvPr>
            <p:ph idx="1"/>
          </p:nvPr>
        </p:nvSpPr>
        <p:spPr>
          <a:xfrm>
            <a:off x="1714500" y="1314450"/>
            <a:ext cx="5829300" cy="3086100"/>
          </a:xfrm>
        </p:spPr>
        <p:txBody>
          <a:bodyPr/>
          <a:lstStyle/>
          <a:p>
            <a:r>
              <a:rPr lang="en-US" altLang="en-US" smtClean="0"/>
              <a:t>Review the evidentiary basis for the amount of macronutrients provided to critically ill patients</a:t>
            </a:r>
          </a:p>
          <a:p>
            <a:r>
              <a:rPr lang="en-US" altLang="en-US" smtClean="0"/>
              <a:t>List approaches for risk assessment in the ICU setting</a:t>
            </a:r>
          </a:p>
          <a:p>
            <a:r>
              <a:rPr lang="en-US" altLang="en-US" smtClean="0"/>
              <a:t>List strategies to improve nutritional adequacy in the critical care setting</a:t>
            </a:r>
          </a:p>
        </p:txBody>
      </p:sp>
    </p:spTree>
    <p:extLst>
      <p:ext uri="{BB962C8B-B14F-4D97-AF65-F5344CB8AC3E}">
        <p14:creationId xmlns:p14="http://schemas.microsoft.com/office/powerpoint/2010/main" val="2374002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00200" y="228600"/>
            <a:ext cx="5829300" cy="857250"/>
          </a:xfrm>
        </p:spPr>
        <p:txBody>
          <a:bodyPr/>
          <a:lstStyle/>
          <a:p>
            <a:r>
              <a:rPr lang="en-US" altLang="en-US" sz="3000" dirty="0"/>
              <a:t>Early vs. Late Parenteral Nutrition in Critically ill Adults</a:t>
            </a:r>
          </a:p>
        </p:txBody>
      </p:sp>
      <p:sp>
        <p:nvSpPr>
          <p:cNvPr id="66563" name="Content Placeholder 2"/>
          <p:cNvSpPr>
            <a:spLocks noGrp="1"/>
          </p:cNvSpPr>
          <p:nvPr>
            <p:ph idx="1"/>
          </p:nvPr>
        </p:nvSpPr>
        <p:spPr>
          <a:xfrm>
            <a:off x="1543050" y="1257300"/>
            <a:ext cx="5657850" cy="3086100"/>
          </a:xfrm>
        </p:spPr>
        <p:txBody>
          <a:bodyPr/>
          <a:lstStyle/>
          <a:p>
            <a:r>
              <a:rPr lang="en-US" altLang="en-US" sz="1800" dirty="0"/>
              <a:t>? Applicability of data</a:t>
            </a:r>
          </a:p>
          <a:p>
            <a:pPr lvl="1"/>
            <a:r>
              <a:rPr lang="en-US" altLang="en-US" sz="1500" dirty="0"/>
              <a:t>No one give so much IV glucose in first few days</a:t>
            </a:r>
          </a:p>
          <a:p>
            <a:pPr lvl="1"/>
            <a:r>
              <a:rPr lang="en-US" altLang="en-US" sz="1500" dirty="0"/>
              <a:t>No one practice tight glycemic control</a:t>
            </a:r>
          </a:p>
          <a:p>
            <a:r>
              <a:rPr lang="en-US" altLang="en-US" sz="1800" dirty="0"/>
              <a:t>Right patient population?</a:t>
            </a:r>
          </a:p>
          <a:p>
            <a:pPr lvl="1"/>
            <a:r>
              <a:rPr lang="en-US" altLang="en-US" sz="1500" dirty="0"/>
              <a:t>Majority (90%) surgical patients (mostly cardiac-60%)</a:t>
            </a:r>
          </a:p>
          <a:p>
            <a:pPr lvl="1"/>
            <a:r>
              <a:rPr lang="en-US" altLang="en-US" sz="1500" dirty="0"/>
              <a:t>Short stay in ICU (3-4 days)</a:t>
            </a:r>
          </a:p>
          <a:p>
            <a:pPr lvl="1"/>
            <a:r>
              <a:rPr lang="en-US" altLang="en-US" sz="1500" dirty="0"/>
              <a:t>Low mortality (8% ICU, 11% hospital)</a:t>
            </a:r>
          </a:p>
          <a:p>
            <a:pPr lvl="1"/>
            <a:r>
              <a:rPr lang="en-US" altLang="en-US" sz="1500" dirty="0"/>
              <a:t>&gt;70% normal to slightly overweight</a:t>
            </a:r>
          </a:p>
          <a:p>
            <a:r>
              <a:rPr lang="en-US" altLang="en-US" sz="1800" dirty="0"/>
              <a:t>Not an indictment of PN</a:t>
            </a:r>
          </a:p>
          <a:p>
            <a:pPr lvl="1"/>
            <a:r>
              <a:rPr lang="en-US" altLang="en-US" sz="1500" dirty="0"/>
              <a:t>Clear separation of groups after 2-3 days</a:t>
            </a:r>
          </a:p>
          <a:p>
            <a:pPr lvl="1"/>
            <a:r>
              <a:rPr lang="en-US" altLang="en-US" sz="1500" dirty="0"/>
              <a:t>Early group only rec’d PN on day 3 for 1-2 days on average</a:t>
            </a:r>
          </a:p>
          <a:p>
            <a:pPr lvl="1"/>
            <a:r>
              <a:rPr lang="en-US" altLang="en-US" sz="1500" dirty="0"/>
              <a:t>Late group –only ¼ rec’d any PN</a:t>
            </a:r>
          </a:p>
          <a:p>
            <a:pPr lvl="2"/>
            <a:endParaRPr lang="en-US" altLang="en-US" dirty="0" smtClean="0"/>
          </a:p>
        </p:txBody>
      </p:sp>
      <p:sp>
        <p:nvSpPr>
          <p:cNvPr id="66564" name="TextBox 3"/>
          <p:cNvSpPr txBox="1">
            <a:spLocks noChangeArrowheads="1"/>
          </p:cNvSpPr>
          <p:nvPr/>
        </p:nvSpPr>
        <p:spPr bwMode="auto">
          <a:xfrm>
            <a:off x="5142975" y="4641209"/>
            <a:ext cx="3028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altLang="en-US" sz="1200" dirty="0" smtClean="0">
                <a:solidFill>
                  <a:srgbClr val="FFFF00"/>
                </a:solidFill>
                <a:latin typeface="Arial" panose="020B0604020202020204" pitchFamily="34" charset="0"/>
              </a:rPr>
              <a:t>Casaer </a:t>
            </a:r>
            <a:r>
              <a:rPr lang="en-US" altLang="en-US" sz="1200" dirty="0">
                <a:solidFill>
                  <a:srgbClr val="FFFF00"/>
                </a:solidFill>
                <a:latin typeface="Arial" panose="020B0604020202020204" pitchFamily="34" charset="0"/>
              </a:rPr>
              <a:t>NEJM 2011</a:t>
            </a:r>
          </a:p>
        </p:txBody>
      </p:sp>
    </p:spTree>
    <p:extLst>
      <p:ext uri="{BB962C8B-B14F-4D97-AF65-F5344CB8AC3E}">
        <p14:creationId xmlns:p14="http://schemas.microsoft.com/office/powerpoint/2010/main" val="9080487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1" y="285750"/>
            <a:ext cx="565070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2"/>
          <p:cNvSpPr txBox="1">
            <a:spLocks noChangeArrowheads="1"/>
          </p:cNvSpPr>
          <p:nvPr/>
        </p:nvSpPr>
        <p:spPr bwMode="auto">
          <a:xfrm>
            <a:off x="5772150" y="1885950"/>
            <a:ext cx="20002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altLang="en-US" sz="1350" dirty="0">
                <a:solidFill>
                  <a:srgbClr val="FFFF00"/>
                </a:solidFill>
                <a:latin typeface="Arial" panose="020B0604020202020204" pitchFamily="34" charset="0"/>
              </a:rPr>
              <a:t>Lancet Dec 2012</a:t>
            </a:r>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6" y="2707481"/>
            <a:ext cx="545068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2"/>
          <p:cNvSpPr txBox="1">
            <a:spLocks noChangeArrowheads="1"/>
          </p:cNvSpPr>
          <p:nvPr/>
        </p:nvSpPr>
        <p:spPr bwMode="auto">
          <a:xfrm>
            <a:off x="4800601" y="4286250"/>
            <a:ext cx="28884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US" altLang="en-US" sz="1350" dirty="0">
                <a:solidFill>
                  <a:srgbClr val="FFFF00"/>
                </a:solidFill>
                <a:latin typeface="Arial" panose="020B0604020202020204" pitchFamily="34" charset="0"/>
              </a:rPr>
              <a:t>Doig, ANZICS, JAMA May 2013</a:t>
            </a:r>
          </a:p>
        </p:txBody>
      </p:sp>
    </p:spTree>
    <p:extLst>
      <p:ext uri="{BB962C8B-B14F-4D97-AF65-F5344CB8AC3E}">
        <p14:creationId xmlns:p14="http://schemas.microsoft.com/office/powerpoint/2010/main" val="389399963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CA" altLang="en-US" dirty="0" smtClean="0"/>
              <a:t>The Nephroprotect Study</a:t>
            </a:r>
          </a:p>
        </p:txBody>
      </p:sp>
      <p:sp>
        <p:nvSpPr>
          <p:cNvPr id="68611" name="Content Placeholder 2"/>
          <p:cNvSpPr>
            <a:spLocks noGrp="1"/>
          </p:cNvSpPr>
          <p:nvPr>
            <p:ph idx="1"/>
          </p:nvPr>
        </p:nvSpPr>
        <p:spPr/>
        <p:txBody>
          <a:bodyPr/>
          <a:lstStyle/>
          <a:p>
            <a:r>
              <a:rPr lang="en-CA" altLang="en-US" dirty="0" smtClean="0"/>
              <a:t>RCT short-term daily IV aa on kidney function in critical illness, compared to standard care.</a:t>
            </a:r>
          </a:p>
          <a:p>
            <a:r>
              <a:rPr lang="en-CA" altLang="en-US" dirty="0" smtClean="0"/>
              <a:t>Unblinded</a:t>
            </a:r>
          </a:p>
          <a:p>
            <a:r>
              <a:rPr lang="en-CA" altLang="en-US" dirty="0" smtClean="0"/>
              <a:t>All patients expected to remain 48 hrs; excluded patients with AKI</a:t>
            </a:r>
          </a:p>
          <a:p>
            <a:r>
              <a:rPr lang="en-CA" altLang="en-US" dirty="0" smtClean="0"/>
              <a:t>Max protein intake total of 2.0 gm/kg/day (IBW)</a:t>
            </a:r>
          </a:p>
          <a:p>
            <a:r>
              <a:rPr lang="en-CA" altLang="en-US" dirty="0" smtClean="0"/>
              <a:t>More patient in Intervention group with:</a:t>
            </a:r>
          </a:p>
          <a:p>
            <a:pPr lvl="1"/>
            <a:r>
              <a:rPr lang="en-CA" altLang="en-US" dirty="0" smtClean="0"/>
              <a:t>Higher APACHE II severity of illness scores (20.2 ± 6.8 vs. 21.7 ± 7.6, P = 0.02)</a:t>
            </a:r>
          </a:p>
          <a:p>
            <a:pPr lvl="1"/>
            <a:r>
              <a:rPr lang="en-CA" altLang="en-US" dirty="0" smtClean="0"/>
              <a:t>pre-existing renal dysfunction (29/235 vs. 44/239, P = 0.07)</a:t>
            </a:r>
          </a:p>
        </p:txBody>
      </p:sp>
      <p:sp>
        <p:nvSpPr>
          <p:cNvPr id="68612" name="TextBox 3"/>
          <p:cNvSpPr txBox="1">
            <a:spLocks noChangeArrowheads="1"/>
          </p:cNvSpPr>
          <p:nvPr/>
        </p:nvSpPr>
        <p:spPr bwMode="auto">
          <a:xfrm>
            <a:off x="4914900" y="4686300"/>
            <a:ext cx="274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00"/>
                </a:solidFill>
                <a:latin typeface="Arial" panose="020B0604020202020204" pitchFamily="34" charset="0"/>
              </a:rPr>
              <a:t>Doig Int Care Med 2015</a:t>
            </a:r>
          </a:p>
        </p:txBody>
      </p:sp>
    </p:spTree>
    <p:extLst>
      <p:ext uri="{BB962C8B-B14F-4D97-AF65-F5344CB8AC3E}">
        <p14:creationId xmlns:p14="http://schemas.microsoft.com/office/powerpoint/2010/main" val="2198208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CA" altLang="en-US" dirty="0" smtClean="0"/>
              <a:t>The Nephroprotect Study</a:t>
            </a:r>
          </a:p>
        </p:txBody>
      </p:sp>
      <p:sp>
        <p:nvSpPr>
          <p:cNvPr id="69635" name="TextBox 3"/>
          <p:cNvSpPr txBox="1">
            <a:spLocks noChangeArrowheads="1"/>
          </p:cNvSpPr>
          <p:nvPr/>
        </p:nvSpPr>
        <p:spPr bwMode="auto">
          <a:xfrm>
            <a:off x="4914900" y="4686300"/>
            <a:ext cx="274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00"/>
                </a:solidFill>
                <a:latin typeface="Arial" panose="020B0604020202020204" pitchFamily="34" charset="0"/>
              </a:rPr>
              <a:t>Doig Int Care Med 2015</a:t>
            </a:r>
          </a:p>
        </p:txBody>
      </p:sp>
      <p:pic>
        <p:nvPicPr>
          <p:cNvPr id="6963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122" y="1428750"/>
            <a:ext cx="4145756"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508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657350" y="57150"/>
            <a:ext cx="5829300" cy="857250"/>
          </a:xfrm>
        </p:spPr>
        <p:txBody>
          <a:bodyPr/>
          <a:lstStyle/>
          <a:p>
            <a:r>
              <a:rPr lang="en-CA" altLang="en-US" dirty="0" smtClean="0"/>
              <a:t>The Nephroprotect Study</a:t>
            </a:r>
          </a:p>
        </p:txBody>
      </p:sp>
      <p:sp>
        <p:nvSpPr>
          <p:cNvPr id="70659" name="Content Placeholder 2"/>
          <p:cNvSpPr>
            <a:spLocks noGrp="1"/>
          </p:cNvSpPr>
          <p:nvPr>
            <p:ph idx="1"/>
          </p:nvPr>
        </p:nvSpPr>
        <p:spPr>
          <a:xfrm>
            <a:off x="1485900" y="3576694"/>
            <a:ext cx="6057900" cy="914400"/>
          </a:xfrm>
        </p:spPr>
        <p:txBody>
          <a:bodyPr/>
          <a:lstStyle/>
          <a:p>
            <a:r>
              <a:rPr lang="en-CA" altLang="en-US" sz="2100" dirty="0" smtClean="0"/>
              <a:t>No difference in any other renal or clinical outcome </a:t>
            </a:r>
          </a:p>
          <a:p>
            <a:r>
              <a:rPr lang="en-CA" altLang="en-US" sz="2100" dirty="0" smtClean="0"/>
              <a:t>No impact on survival or HRQOL/Physical function</a:t>
            </a:r>
            <a:endParaRPr lang="en-CA" altLang="en-US" dirty="0" smtClean="0"/>
          </a:p>
        </p:txBody>
      </p:sp>
      <p:sp>
        <p:nvSpPr>
          <p:cNvPr id="70660" name="TextBox 3"/>
          <p:cNvSpPr txBox="1">
            <a:spLocks noChangeArrowheads="1"/>
          </p:cNvSpPr>
          <p:nvPr/>
        </p:nvSpPr>
        <p:spPr bwMode="auto">
          <a:xfrm>
            <a:off x="4914900" y="4686300"/>
            <a:ext cx="274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00"/>
                </a:solidFill>
                <a:latin typeface="Arial" panose="020B0604020202020204" pitchFamily="34" charset="0"/>
              </a:rPr>
              <a:t>Doig Int Care Med 2015</a:t>
            </a:r>
          </a:p>
        </p:txBody>
      </p:sp>
      <p:pic>
        <p:nvPicPr>
          <p:cNvPr id="7066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169" y="908448"/>
            <a:ext cx="4157663" cy="252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5"/>
          <p:cNvSpPr txBox="1">
            <a:spLocks noChangeArrowheads="1"/>
          </p:cNvSpPr>
          <p:nvPr/>
        </p:nvSpPr>
        <p:spPr bwMode="auto">
          <a:xfrm>
            <a:off x="6857999" y="1543050"/>
            <a:ext cx="8850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00"/>
                </a:solidFill>
                <a:latin typeface="Arial" panose="020B0604020202020204" pitchFamily="34" charset="0"/>
              </a:rPr>
              <a:t>P=0.004</a:t>
            </a:r>
          </a:p>
        </p:txBody>
      </p:sp>
    </p:spTree>
    <p:extLst>
      <p:ext uri="{BB962C8B-B14F-4D97-AF65-F5344CB8AC3E}">
        <p14:creationId xmlns:p14="http://schemas.microsoft.com/office/powerpoint/2010/main" val="2928259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2"/>
          <p:cNvSpPr>
            <a:spLocks noGrp="1"/>
          </p:cNvSpPr>
          <p:nvPr>
            <p:ph type="body" idx="1"/>
          </p:nvPr>
        </p:nvSpPr>
        <p:spPr>
          <a:xfrm>
            <a:off x="2743200" y="857250"/>
            <a:ext cx="5257800" cy="1125141"/>
          </a:xfrm>
        </p:spPr>
        <p:txBody>
          <a:bodyPr/>
          <a:lstStyle/>
          <a:p>
            <a:r>
              <a:rPr lang="en-CA" altLang="en-US" sz="2400" b="1" dirty="0"/>
              <a:t>So how do we put this all together?</a:t>
            </a:r>
            <a:endParaRPr lang="en-CA" altLang="en-US" sz="2400" dirty="0"/>
          </a:p>
        </p:txBody>
      </p:sp>
      <p:pic>
        <p:nvPicPr>
          <p:cNvPr id="7" name="Picture 6"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p:spPr>
      </p:pic>
    </p:spTree>
    <p:extLst>
      <p:ext uri="{BB962C8B-B14F-4D97-AF65-F5344CB8AC3E}">
        <p14:creationId xmlns:p14="http://schemas.microsoft.com/office/powerpoint/2010/main" val="2125680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2400" dirty="0" smtClean="0"/>
              <a:t>ICU patients are not all created equal…should we expect the impact of nutrition therapy to be the same across all patients?</a:t>
            </a:r>
            <a:endParaRPr lang="en-US" altLang="en-US" sz="2400" dirty="0"/>
          </a:p>
        </p:txBody>
      </p:sp>
      <p:pic>
        <p:nvPicPr>
          <p:cNvPr id="72707" name="Picture 5" descr="figur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543050"/>
            <a:ext cx="5772150" cy="3371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400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000" dirty="0"/>
              <a:t>Not all ICU Patient the same!</a:t>
            </a:r>
          </a:p>
        </p:txBody>
      </p:sp>
      <p:sp>
        <p:nvSpPr>
          <p:cNvPr id="84995" name="Content Placeholder 2"/>
          <p:cNvSpPr>
            <a:spLocks noGrp="1"/>
          </p:cNvSpPr>
          <p:nvPr>
            <p:ph sz="half" idx="1"/>
          </p:nvPr>
        </p:nvSpPr>
        <p:spPr/>
        <p:txBody>
          <a:bodyPr/>
          <a:lstStyle/>
          <a:p>
            <a:r>
              <a:rPr lang="en-US" altLang="en-US" smtClean="0"/>
              <a:t>Low Risk</a:t>
            </a:r>
          </a:p>
          <a:p>
            <a:pPr lvl="1"/>
            <a:r>
              <a:rPr lang="en-US" altLang="en-US" smtClean="0"/>
              <a:t>34 year former football player,</a:t>
            </a:r>
          </a:p>
          <a:p>
            <a:pPr lvl="1"/>
            <a:r>
              <a:rPr lang="en-US" altLang="en-US" smtClean="0"/>
              <a:t>BMI 35</a:t>
            </a:r>
          </a:p>
          <a:p>
            <a:pPr lvl="1"/>
            <a:r>
              <a:rPr lang="en-US" altLang="en-US" smtClean="0"/>
              <a:t>otherwise healthy</a:t>
            </a:r>
          </a:p>
          <a:p>
            <a:pPr lvl="1"/>
            <a:r>
              <a:rPr lang="en-US" altLang="en-US" smtClean="0"/>
              <a:t>involved in motor vehicle accident</a:t>
            </a:r>
          </a:p>
          <a:p>
            <a:pPr lvl="1"/>
            <a:r>
              <a:rPr lang="en-US" altLang="en-US" smtClean="0"/>
              <a:t>Mild head injury and fractured R leg requiring ORIF</a:t>
            </a:r>
          </a:p>
        </p:txBody>
      </p:sp>
      <p:sp>
        <p:nvSpPr>
          <p:cNvPr id="84996" name="Content Placeholder 3"/>
          <p:cNvSpPr>
            <a:spLocks noGrp="1"/>
          </p:cNvSpPr>
          <p:nvPr>
            <p:ph sz="half" idx="2"/>
          </p:nvPr>
        </p:nvSpPr>
        <p:spPr>
          <a:xfrm>
            <a:off x="4629150" y="1485900"/>
            <a:ext cx="2971800" cy="3086100"/>
          </a:xfrm>
        </p:spPr>
        <p:txBody>
          <a:bodyPr/>
          <a:lstStyle/>
          <a:p>
            <a:r>
              <a:rPr lang="en-US" altLang="en-US" smtClean="0"/>
              <a:t>High Risk</a:t>
            </a:r>
          </a:p>
          <a:p>
            <a:pPr lvl="1"/>
            <a:r>
              <a:rPr lang="en-US" altLang="en-US" smtClean="0"/>
              <a:t>79 women</a:t>
            </a:r>
          </a:p>
          <a:p>
            <a:pPr lvl="1"/>
            <a:r>
              <a:rPr lang="en-US" altLang="en-US" smtClean="0"/>
              <a:t>BMI 35</a:t>
            </a:r>
          </a:p>
          <a:p>
            <a:pPr lvl="1"/>
            <a:r>
              <a:rPr lang="en-US" altLang="en-US" smtClean="0"/>
              <a:t>PMHx COPD, poor functional status, frail</a:t>
            </a:r>
          </a:p>
          <a:p>
            <a:pPr lvl="1"/>
            <a:r>
              <a:rPr lang="en-US" altLang="en-US" smtClean="0"/>
              <a:t>Admitted to hospital 1 week ago with CAP</a:t>
            </a:r>
          </a:p>
          <a:p>
            <a:pPr lvl="1"/>
            <a:r>
              <a:rPr lang="en-US" altLang="en-US" smtClean="0"/>
              <a:t>Now presents in respiratory failure requiring intubation and ICU admission</a:t>
            </a:r>
          </a:p>
        </p:txBody>
      </p:sp>
    </p:spTree>
    <p:extLst>
      <p:ext uri="{BB962C8B-B14F-4D97-AF65-F5344CB8AC3E}">
        <p14:creationId xmlns:p14="http://schemas.microsoft.com/office/powerpoint/2010/main" val="1748757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own Arrow Callout 15"/>
          <p:cNvSpPr>
            <a:spLocks noChangeArrowheads="1"/>
          </p:cNvSpPr>
          <p:nvPr/>
        </p:nvSpPr>
        <p:spPr bwMode="auto">
          <a:xfrm>
            <a:off x="3657600" y="1714500"/>
            <a:ext cx="2057400" cy="685800"/>
          </a:xfrm>
          <a:prstGeom prst="downArrowCallout">
            <a:avLst>
              <a:gd name="adj1" fmla="val 25000"/>
              <a:gd name="adj2" fmla="val 25000"/>
              <a:gd name="adj3" fmla="val 25000"/>
              <a:gd name="adj4" fmla="val 64977"/>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grpSp>
        <p:nvGrpSpPr>
          <p:cNvPr id="107523" name="Group 3"/>
          <p:cNvGrpSpPr>
            <a:grpSpLocks/>
          </p:cNvGrpSpPr>
          <p:nvPr/>
        </p:nvGrpSpPr>
        <p:grpSpPr bwMode="auto">
          <a:xfrm>
            <a:off x="2743200" y="2457450"/>
            <a:ext cx="3943350" cy="628650"/>
            <a:chOff x="2133600" y="3048000"/>
            <a:chExt cx="5257800" cy="838200"/>
          </a:xfrm>
        </p:grpSpPr>
        <p:sp>
          <p:nvSpPr>
            <p:cNvPr id="107545" name="Rectangle 1"/>
            <p:cNvSpPr>
              <a:spLocks noChangeArrowheads="1"/>
            </p:cNvSpPr>
            <p:nvPr/>
          </p:nvSpPr>
          <p:spPr bwMode="auto">
            <a:xfrm>
              <a:off x="2133600" y="3048000"/>
              <a:ext cx="5257800" cy="8382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46" name="TextBox 2"/>
            <p:cNvSpPr txBox="1">
              <a:spLocks noChangeArrowheads="1"/>
            </p:cNvSpPr>
            <p:nvPr/>
          </p:nvSpPr>
          <p:spPr bwMode="auto">
            <a:xfrm>
              <a:off x="2133600" y="3163669"/>
              <a:ext cx="5257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500">
                  <a:solidFill>
                    <a:srgbClr val="000000"/>
                  </a:solidFill>
                </a:rPr>
                <a:t>Nutrition Status</a:t>
              </a:r>
            </a:p>
            <a:p>
              <a:pPr algn="ctr" eaLnBrk="0" fontAlgn="base" hangingPunct="0">
                <a:spcBef>
                  <a:spcPct val="0"/>
                </a:spcBef>
                <a:spcAft>
                  <a:spcPct val="0"/>
                </a:spcAft>
              </a:pPr>
              <a:r>
                <a:rPr lang="en-CA" altLang="en-US" sz="1200">
                  <a:solidFill>
                    <a:srgbClr val="000000"/>
                  </a:solidFill>
                </a:rPr>
                <a:t>micronutrient levels  -  immune markers  - muscle mass</a:t>
              </a:r>
            </a:p>
          </p:txBody>
        </p:sp>
      </p:grpSp>
      <p:sp>
        <p:nvSpPr>
          <p:cNvPr id="107524" name="Rectangle 4"/>
          <p:cNvSpPr>
            <a:spLocks noChangeArrowheads="1"/>
          </p:cNvSpPr>
          <p:nvPr/>
        </p:nvSpPr>
        <p:spPr bwMode="auto">
          <a:xfrm>
            <a:off x="3829050" y="1771650"/>
            <a:ext cx="1714500" cy="28575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Starvation</a:t>
            </a:r>
          </a:p>
        </p:txBody>
      </p:sp>
      <p:grpSp>
        <p:nvGrpSpPr>
          <p:cNvPr id="107525" name="Group 9"/>
          <p:cNvGrpSpPr>
            <a:grpSpLocks/>
          </p:cNvGrpSpPr>
          <p:nvPr/>
        </p:nvGrpSpPr>
        <p:grpSpPr bwMode="auto">
          <a:xfrm>
            <a:off x="1714500" y="1028700"/>
            <a:ext cx="1428750" cy="1049729"/>
            <a:chOff x="228600" y="1295400"/>
            <a:chExt cx="1905000" cy="1399639"/>
          </a:xfrm>
        </p:grpSpPr>
        <p:sp>
          <p:nvSpPr>
            <p:cNvPr id="107543" name="Oval 10"/>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44" name="TextBox 11"/>
            <p:cNvSpPr txBox="1">
              <a:spLocks noChangeArrowheads="1"/>
            </p:cNvSpPr>
            <p:nvPr/>
          </p:nvSpPr>
          <p:spPr bwMode="auto">
            <a:xfrm>
              <a:off x="228600" y="1371600"/>
              <a:ext cx="1905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Acute</a:t>
              </a:r>
            </a:p>
            <a:p>
              <a:pPr algn="ctr" eaLnBrk="0" fontAlgn="base" hangingPunct="0">
                <a:spcBef>
                  <a:spcPct val="0"/>
                </a:spcBef>
                <a:spcAft>
                  <a:spcPct val="0"/>
                </a:spcAft>
                <a:buFontTx/>
                <a:buChar char="-"/>
              </a:pPr>
              <a:r>
                <a:rPr lang="en-CA" altLang="en-US" sz="1050">
                  <a:solidFill>
                    <a:srgbClr val="000000"/>
                  </a:solidFill>
                </a:rPr>
                <a:t>Reduced po intake</a:t>
              </a:r>
            </a:p>
            <a:p>
              <a:pPr algn="ctr" eaLnBrk="0" fontAlgn="base" hangingPunct="0">
                <a:spcBef>
                  <a:spcPct val="0"/>
                </a:spcBef>
                <a:spcAft>
                  <a:spcPct val="0"/>
                </a:spcAft>
                <a:buFontTx/>
                <a:buChar char="-"/>
              </a:pPr>
              <a:r>
                <a:rPr lang="en-CA" altLang="en-US" sz="1050">
                  <a:solidFill>
                    <a:srgbClr val="000000"/>
                  </a:solidFill>
                </a:rPr>
                <a:t>pre ICU hospital stay</a:t>
              </a:r>
            </a:p>
            <a:p>
              <a:pPr algn="ctr" eaLnBrk="0" fontAlgn="base" hangingPunct="0">
                <a:spcBef>
                  <a:spcPct val="0"/>
                </a:spcBef>
                <a:spcAft>
                  <a:spcPct val="0"/>
                </a:spcAft>
              </a:pPr>
              <a:endParaRPr lang="en-CA" altLang="en-US" sz="900">
                <a:solidFill>
                  <a:srgbClr val="FFFF00"/>
                </a:solidFill>
              </a:endParaRPr>
            </a:p>
          </p:txBody>
        </p:sp>
      </p:grpSp>
      <p:grpSp>
        <p:nvGrpSpPr>
          <p:cNvPr id="107526" name="Group 12"/>
          <p:cNvGrpSpPr>
            <a:grpSpLocks/>
          </p:cNvGrpSpPr>
          <p:nvPr/>
        </p:nvGrpSpPr>
        <p:grpSpPr bwMode="auto">
          <a:xfrm>
            <a:off x="6172200" y="971550"/>
            <a:ext cx="1428750" cy="1028700"/>
            <a:chOff x="228600" y="1295400"/>
            <a:chExt cx="1905000" cy="1371600"/>
          </a:xfrm>
        </p:grpSpPr>
        <p:sp>
          <p:nvSpPr>
            <p:cNvPr id="107541" name="Oval 13"/>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42" name="TextBox 14"/>
            <p:cNvSpPr txBox="1">
              <a:spLocks noChangeArrowheads="1"/>
            </p:cNvSpPr>
            <p:nvPr/>
          </p:nvSpPr>
          <p:spPr bwMode="auto">
            <a:xfrm>
              <a:off x="228600" y="1524000"/>
              <a:ext cx="1905000" cy="92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Chronic</a:t>
              </a:r>
            </a:p>
            <a:p>
              <a:pPr algn="ctr" eaLnBrk="0" fontAlgn="base" hangingPunct="0">
                <a:spcBef>
                  <a:spcPct val="0"/>
                </a:spcBef>
                <a:spcAft>
                  <a:spcPct val="0"/>
                </a:spcAft>
                <a:buFontTx/>
                <a:buChar char="-"/>
              </a:pPr>
              <a:r>
                <a:rPr lang="en-CA" altLang="en-US" sz="1050">
                  <a:solidFill>
                    <a:srgbClr val="000000"/>
                  </a:solidFill>
                </a:rPr>
                <a:t>Recent weight loss</a:t>
              </a:r>
            </a:p>
            <a:p>
              <a:pPr algn="ctr" eaLnBrk="0" fontAlgn="base" hangingPunct="0">
                <a:spcBef>
                  <a:spcPct val="0"/>
                </a:spcBef>
                <a:spcAft>
                  <a:spcPct val="0"/>
                </a:spcAft>
                <a:buFontTx/>
                <a:buChar char="-"/>
              </a:pPr>
              <a:r>
                <a:rPr lang="en-CA" altLang="en-US" sz="1050">
                  <a:solidFill>
                    <a:srgbClr val="000000"/>
                  </a:solidFill>
                </a:rPr>
                <a:t>BMI?</a:t>
              </a:r>
              <a:endParaRPr lang="en-CA" altLang="en-US" sz="900">
                <a:solidFill>
                  <a:srgbClr val="FFFF00"/>
                </a:solidFill>
              </a:endParaRPr>
            </a:p>
          </p:txBody>
        </p:sp>
      </p:grpSp>
      <p:grpSp>
        <p:nvGrpSpPr>
          <p:cNvPr id="107527" name="Group 19"/>
          <p:cNvGrpSpPr>
            <a:grpSpLocks/>
          </p:cNvGrpSpPr>
          <p:nvPr/>
        </p:nvGrpSpPr>
        <p:grpSpPr bwMode="auto">
          <a:xfrm>
            <a:off x="3714749" y="3143249"/>
            <a:ext cx="2191469" cy="932081"/>
            <a:chOff x="3429000" y="4038600"/>
            <a:chExt cx="2743200" cy="1242775"/>
          </a:xfrm>
        </p:grpSpPr>
        <p:sp>
          <p:nvSpPr>
            <p:cNvPr id="107539" name="Down Arrow Callout 16"/>
            <p:cNvSpPr>
              <a:spLocks noChangeArrowheads="1"/>
            </p:cNvSpPr>
            <p:nvPr/>
          </p:nvSpPr>
          <p:spPr bwMode="auto">
            <a:xfrm rot="10800000">
              <a:off x="3429000" y="4038600"/>
              <a:ext cx="2743200" cy="914400"/>
            </a:xfrm>
            <a:prstGeom prst="downArrowCallout">
              <a:avLst>
                <a:gd name="adj1" fmla="val 25000"/>
                <a:gd name="adj2" fmla="val 25000"/>
                <a:gd name="adj3" fmla="val 25000"/>
                <a:gd name="adj4" fmla="val 64977"/>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40" name="TextBox 17"/>
            <p:cNvSpPr txBox="1">
              <a:spLocks noChangeArrowheads="1"/>
            </p:cNvSpPr>
            <p:nvPr/>
          </p:nvSpPr>
          <p:spPr bwMode="auto">
            <a:xfrm>
              <a:off x="3810000" y="4419600"/>
              <a:ext cx="1981200"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Inflammation</a:t>
              </a:r>
            </a:p>
          </p:txBody>
        </p:sp>
      </p:grpSp>
      <p:cxnSp>
        <p:nvCxnSpPr>
          <p:cNvPr id="107528" name="Straight Arrow Connector 21"/>
          <p:cNvCxnSpPr>
            <a:cxnSpLocks noChangeShapeType="1"/>
            <a:stCxn id="107544" idx="3"/>
            <a:endCxn id="107522" idx="1"/>
          </p:cNvCxnSpPr>
          <p:nvPr/>
        </p:nvCxnSpPr>
        <p:spPr bwMode="auto">
          <a:xfrm>
            <a:off x="3143250" y="1582140"/>
            <a:ext cx="514350" cy="355166"/>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107529" name="Straight Arrow Connector 23"/>
          <p:cNvCxnSpPr>
            <a:cxnSpLocks noChangeShapeType="1"/>
            <a:stCxn id="107542" idx="1"/>
            <a:endCxn id="107522" idx="3"/>
          </p:cNvCxnSpPr>
          <p:nvPr/>
        </p:nvCxnSpPr>
        <p:spPr bwMode="auto">
          <a:xfrm flipH="1">
            <a:off x="5715000" y="1489249"/>
            <a:ext cx="457200" cy="448057"/>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grpSp>
        <p:nvGrpSpPr>
          <p:cNvPr id="107530" name="Group 24"/>
          <p:cNvGrpSpPr>
            <a:grpSpLocks/>
          </p:cNvGrpSpPr>
          <p:nvPr/>
        </p:nvGrpSpPr>
        <p:grpSpPr bwMode="auto">
          <a:xfrm>
            <a:off x="1714500" y="3600450"/>
            <a:ext cx="1428750" cy="1049729"/>
            <a:chOff x="228600" y="1295400"/>
            <a:chExt cx="1905000" cy="1399639"/>
          </a:xfrm>
        </p:grpSpPr>
        <p:sp>
          <p:nvSpPr>
            <p:cNvPr id="107537" name="Oval 25"/>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38" name="TextBox 26"/>
            <p:cNvSpPr txBox="1">
              <a:spLocks noChangeArrowheads="1"/>
            </p:cNvSpPr>
            <p:nvPr/>
          </p:nvSpPr>
          <p:spPr bwMode="auto">
            <a:xfrm>
              <a:off x="228600" y="1371600"/>
              <a:ext cx="1905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Acute</a:t>
              </a:r>
            </a:p>
            <a:p>
              <a:pPr algn="ctr" eaLnBrk="0" fontAlgn="base" hangingPunct="0">
                <a:spcBef>
                  <a:spcPct val="0"/>
                </a:spcBef>
                <a:spcAft>
                  <a:spcPct val="0"/>
                </a:spcAft>
                <a:buFontTx/>
                <a:buChar char="-"/>
              </a:pPr>
              <a:r>
                <a:rPr lang="en-CA" altLang="en-US" sz="1050">
                  <a:solidFill>
                    <a:srgbClr val="000000"/>
                  </a:solidFill>
                </a:rPr>
                <a:t>IL-6</a:t>
              </a:r>
            </a:p>
            <a:p>
              <a:pPr algn="ctr" eaLnBrk="0" fontAlgn="base" hangingPunct="0">
                <a:spcBef>
                  <a:spcPct val="0"/>
                </a:spcBef>
                <a:spcAft>
                  <a:spcPct val="0"/>
                </a:spcAft>
                <a:buFontTx/>
                <a:buChar char="-"/>
              </a:pPr>
              <a:r>
                <a:rPr lang="en-CA" altLang="en-US" sz="1050">
                  <a:solidFill>
                    <a:srgbClr val="000000"/>
                  </a:solidFill>
                </a:rPr>
                <a:t>CRP</a:t>
              </a:r>
            </a:p>
            <a:p>
              <a:pPr algn="ctr" eaLnBrk="0" fontAlgn="base" hangingPunct="0">
                <a:spcBef>
                  <a:spcPct val="0"/>
                </a:spcBef>
                <a:spcAft>
                  <a:spcPct val="0"/>
                </a:spcAft>
                <a:buFontTx/>
                <a:buChar char="-"/>
              </a:pPr>
              <a:r>
                <a:rPr lang="en-CA" altLang="en-US" sz="1050">
                  <a:solidFill>
                    <a:srgbClr val="000000"/>
                  </a:solidFill>
                </a:rPr>
                <a:t>PCT</a:t>
              </a:r>
            </a:p>
            <a:p>
              <a:pPr algn="ctr" eaLnBrk="0" fontAlgn="base" hangingPunct="0">
                <a:spcBef>
                  <a:spcPct val="0"/>
                </a:spcBef>
                <a:spcAft>
                  <a:spcPct val="0"/>
                </a:spcAft>
              </a:pPr>
              <a:endParaRPr lang="en-CA" altLang="en-US" sz="900">
                <a:solidFill>
                  <a:srgbClr val="FFFF00"/>
                </a:solidFill>
              </a:endParaRPr>
            </a:p>
          </p:txBody>
        </p:sp>
      </p:grpSp>
      <p:cxnSp>
        <p:nvCxnSpPr>
          <p:cNvPr id="107531" name="Straight Arrow Connector 27"/>
          <p:cNvCxnSpPr>
            <a:cxnSpLocks noChangeShapeType="1"/>
            <a:endCxn id="107539" idx="3"/>
          </p:cNvCxnSpPr>
          <p:nvPr/>
        </p:nvCxnSpPr>
        <p:spPr bwMode="auto">
          <a:xfrm flipV="1">
            <a:off x="3143250" y="3606243"/>
            <a:ext cx="571499" cy="454982"/>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grpSp>
        <p:nvGrpSpPr>
          <p:cNvPr id="107532" name="Group 29"/>
          <p:cNvGrpSpPr>
            <a:grpSpLocks/>
          </p:cNvGrpSpPr>
          <p:nvPr/>
        </p:nvGrpSpPr>
        <p:grpSpPr bwMode="auto">
          <a:xfrm>
            <a:off x="6286500" y="3600450"/>
            <a:ext cx="1428750" cy="1028700"/>
            <a:chOff x="228600" y="1295400"/>
            <a:chExt cx="1905000" cy="1371600"/>
          </a:xfrm>
        </p:grpSpPr>
        <p:sp>
          <p:nvSpPr>
            <p:cNvPr id="107535" name="Oval 30"/>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36" name="TextBox 31"/>
            <p:cNvSpPr txBox="1">
              <a:spLocks noChangeArrowheads="1"/>
            </p:cNvSpPr>
            <p:nvPr/>
          </p:nvSpPr>
          <p:spPr bwMode="auto">
            <a:xfrm>
              <a:off x="228600" y="1524000"/>
              <a:ext cx="1905000"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Chronic</a:t>
              </a:r>
            </a:p>
            <a:p>
              <a:pPr algn="ctr" eaLnBrk="0" fontAlgn="base" hangingPunct="0">
                <a:spcBef>
                  <a:spcPct val="0"/>
                </a:spcBef>
                <a:spcAft>
                  <a:spcPct val="0"/>
                </a:spcAft>
                <a:buFontTx/>
                <a:buChar char="-"/>
              </a:pPr>
              <a:r>
                <a:rPr lang="en-CA" altLang="en-US" sz="1050">
                  <a:solidFill>
                    <a:srgbClr val="000000"/>
                  </a:solidFill>
                </a:rPr>
                <a:t>Comorbid illness</a:t>
              </a:r>
              <a:endParaRPr lang="en-CA" altLang="en-US" sz="900">
                <a:solidFill>
                  <a:srgbClr val="FFFF00"/>
                </a:solidFill>
              </a:endParaRPr>
            </a:p>
          </p:txBody>
        </p:sp>
      </p:grpSp>
      <p:cxnSp>
        <p:nvCxnSpPr>
          <p:cNvPr id="107533" name="Straight Arrow Connector 32"/>
          <p:cNvCxnSpPr>
            <a:cxnSpLocks noChangeShapeType="1"/>
            <a:endCxn id="107539" idx="1"/>
          </p:cNvCxnSpPr>
          <p:nvPr/>
        </p:nvCxnSpPr>
        <p:spPr bwMode="auto">
          <a:xfrm flipH="1" flipV="1">
            <a:off x="5906218" y="3606243"/>
            <a:ext cx="380282" cy="500224"/>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sp>
        <p:nvSpPr>
          <p:cNvPr id="35" name="Rectangle 2"/>
          <p:cNvSpPr txBox="1">
            <a:spLocks noChangeArrowheads="1"/>
          </p:cNvSpPr>
          <p:nvPr/>
        </p:nvSpPr>
        <p:spPr>
          <a:xfrm>
            <a:off x="1657350" y="114300"/>
            <a:ext cx="5829300" cy="857250"/>
          </a:xfrm>
          <a:prstGeom prst="rect">
            <a:avLst/>
          </a:prstGeom>
        </p:spPr>
        <p:txBody>
          <a:bodyPr/>
          <a:lstStyle/>
          <a:p>
            <a:pPr algn="ctr" eaLnBrk="0" fontAlgn="base" hangingPunct="0">
              <a:spcBef>
                <a:spcPct val="0"/>
              </a:spcBef>
              <a:spcAft>
                <a:spcPct val="0"/>
              </a:spcAft>
              <a:defRPr/>
            </a:pPr>
            <a:r>
              <a:rPr lang="en-US" sz="2100" b="1" kern="0" dirty="0">
                <a:solidFill>
                  <a:srgbClr val="FFFF00"/>
                </a:solidFill>
                <a:latin typeface="+mj-lt"/>
              </a:rPr>
              <a:t>A Conceptual Model for Nutrition Risk Assessment in the Critically Ill</a:t>
            </a:r>
          </a:p>
        </p:txBody>
      </p:sp>
    </p:spTree>
    <p:extLst>
      <p:ext uri="{BB962C8B-B14F-4D97-AF65-F5344CB8AC3E}">
        <p14:creationId xmlns:p14="http://schemas.microsoft.com/office/powerpoint/2010/main" val="34095093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43050" y="57150"/>
            <a:ext cx="6229350" cy="857250"/>
          </a:xfrm>
        </p:spPr>
        <p:txBody>
          <a:bodyPr/>
          <a:lstStyle/>
          <a:p>
            <a:r>
              <a:rPr lang="en-US" altLang="en-US" sz="2400" dirty="0"/>
              <a:t>The Development of the</a:t>
            </a:r>
            <a:r>
              <a:rPr lang="en-CA" altLang="en-US" sz="2400" dirty="0"/>
              <a:t> NUTrition Risk in the Critically i</a:t>
            </a:r>
            <a:r>
              <a:rPr lang="en-CA" altLang="en-US" sz="2400" dirty="0" smtClean="0"/>
              <a:t>ll </a:t>
            </a:r>
            <a:r>
              <a:rPr lang="en-CA" altLang="en-US" sz="2400" dirty="0"/>
              <a:t>Score (NUTRIC Score). </a:t>
            </a:r>
            <a:r>
              <a:rPr lang="en-US" altLang="en-US" sz="2400" dirty="0"/>
              <a:t> </a:t>
            </a:r>
          </a:p>
        </p:txBody>
      </p:sp>
      <p:graphicFrame>
        <p:nvGraphicFramePr>
          <p:cNvPr id="7" name="Table 6"/>
          <p:cNvGraphicFramePr>
            <a:graphicFrameLocks noGrp="1"/>
          </p:cNvGraphicFramePr>
          <p:nvPr>
            <p:extLst/>
          </p:nvPr>
        </p:nvGraphicFramePr>
        <p:xfrm>
          <a:off x="2914650" y="899632"/>
          <a:ext cx="3486150" cy="3804597"/>
        </p:xfrm>
        <a:graphic>
          <a:graphicData uri="http://schemas.openxmlformats.org/drawingml/2006/table">
            <a:tbl>
              <a:tblPr/>
              <a:tblGrid>
                <a:gridCol w="2171700"/>
                <a:gridCol w="723900"/>
                <a:gridCol w="590550"/>
              </a:tblGrid>
              <a:tr h="1842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Variable</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Range</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Points</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Age</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&lt;50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50-&lt;75</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&gt;=75</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APACHE II</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&lt;15</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15-&lt;20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20-28</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&gt;=28</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3</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SOFA</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&lt;6</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6-&lt;10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&gt;=10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Comorbidities</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Days from hospital to ICU admit</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0-&lt;1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IL6</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0-&lt;400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400+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AUC</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0.783</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Gen R-Squared</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0.169</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hMerge="1">
                  <a:txBody>
                    <a:bodyPr/>
                    <a:lstStyle/>
                    <a:p>
                      <a:endParaRPr lang="en-US"/>
                    </a:p>
                  </a:txBody>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Gen Max-rescaled R-Squared</a:t>
                      </a:r>
                      <a:r>
                        <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txBody>
                  <a:tcPr marL="4763" marR="4763" marT="475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0.256</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75848" name="TextBox 8"/>
          <p:cNvSpPr txBox="1">
            <a:spLocks noChangeArrowheads="1"/>
          </p:cNvSpPr>
          <p:nvPr/>
        </p:nvSpPr>
        <p:spPr bwMode="auto">
          <a:xfrm>
            <a:off x="1257300" y="4686300"/>
            <a:ext cx="668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200" dirty="0">
                <a:solidFill>
                  <a:srgbClr val="FFFF00"/>
                </a:solidFill>
                <a:latin typeface="Arial" panose="020B0604020202020204" pitchFamily="34" charset="0"/>
              </a:rPr>
              <a:t>BMI, CRP, PCT, weight loss, and oral intake were excluded because they were not significantly associated with mortality or their inclusion did not improve the fit of the final model. </a:t>
            </a:r>
          </a:p>
        </p:txBody>
      </p:sp>
    </p:spTree>
    <p:extLst>
      <p:ext uri="{BB962C8B-B14F-4D97-AF65-F5344CB8AC3E}">
        <p14:creationId xmlns:p14="http://schemas.microsoft.com/office/powerpoint/2010/main" val="40493482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33" y="358634"/>
            <a:ext cx="6887362" cy="106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760" y="1435504"/>
            <a:ext cx="4432288" cy="23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l 7"/>
          <p:cNvGraphicFramePr>
            <a:graphicFrameLocks noGrp="1"/>
          </p:cNvGraphicFramePr>
          <p:nvPr>
            <p:extLst>
              <p:ext uri="{D42A27DB-BD31-4B8C-83A1-F6EECF244321}">
                <p14:modId xmlns:p14="http://schemas.microsoft.com/office/powerpoint/2010/main" val="4238272029"/>
              </p:ext>
            </p:extLst>
          </p:nvPr>
        </p:nvGraphicFramePr>
        <p:xfrm>
          <a:off x="2970538" y="1754827"/>
          <a:ext cx="2680416" cy="2306034"/>
        </p:xfrm>
        <a:graphic>
          <a:graphicData uri="http://schemas.openxmlformats.org/drawingml/2006/table">
            <a:tbl>
              <a:tblPr bandRow="1">
                <a:tableStyleId>{5C22544A-7EE6-4342-B048-85BDC9FD1C3A}</a:tableStyleId>
              </a:tblPr>
              <a:tblGrid>
                <a:gridCol w="2184043"/>
                <a:gridCol w="496373"/>
              </a:tblGrid>
              <a:tr h="256226">
                <a:tc>
                  <a:txBody>
                    <a:bodyPr/>
                    <a:lstStyle/>
                    <a:p>
                      <a:r>
                        <a:rPr lang="sv-SE" sz="1100" dirty="0" smtClean="0">
                          <a:solidFill>
                            <a:schemeClr val="bg1">
                              <a:lumMod val="75000"/>
                            </a:schemeClr>
                          </a:solidFill>
                        </a:rPr>
                        <a:t>Total nr studies</a:t>
                      </a:r>
                      <a:endParaRPr lang="sv-SE" sz="1100" dirty="0">
                        <a:solidFill>
                          <a:schemeClr val="bg1">
                            <a:lumMod val="75000"/>
                          </a:schemeClr>
                        </a:solidFill>
                      </a:endParaRPr>
                    </a:p>
                  </a:txBody>
                  <a:tcPr marL="68597" marR="68597" marT="34290" marB="34290"/>
                </a:tc>
                <a:tc>
                  <a:txBody>
                    <a:bodyPr/>
                    <a:lstStyle/>
                    <a:p>
                      <a:r>
                        <a:rPr lang="sv-SE" sz="1100" dirty="0" smtClean="0">
                          <a:solidFill>
                            <a:schemeClr val="bg1">
                              <a:lumMod val="75000"/>
                            </a:schemeClr>
                          </a:solidFill>
                        </a:rPr>
                        <a:t>13</a:t>
                      </a:r>
                      <a:endParaRPr lang="sv-SE" sz="1100" dirty="0">
                        <a:solidFill>
                          <a:schemeClr val="bg1">
                            <a:lumMod val="75000"/>
                          </a:schemeClr>
                        </a:solidFill>
                      </a:endParaRPr>
                    </a:p>
                  </a:txBody>
                  <a:tcPr marL="68597" marR="68597" marT="34290" marB="34290"/>
                </a:tc>
              </a:tr>
              <a:tr h="256226">
                <a:tc>
                  <a:txBody>
                    <a:bodyPr/>
                    <a:lstStyle/>
                    <a:p>
                      <a:endParaRPr lang="sv-SE" sz="1100" dirty="0">
                        <a:solidFill>
                          <a:schemeClr val="bg1">
                            <a:lumMod val="75000"/>
                          </a:schemeClr>
                        </a:solidFill>
                      </a:endParaRPr>
                    </a:p>
                  </a:txBody>
                  <a:tcPr marL="68597" marR="68597" marT="34290" marB="34290"/>
                </a:tc>
                <a:tc>
                  <a:txBody>
                    <a:bodyPr/>
                    <a:lstStyle/>
                    <a:p>
                      <a:endParaRPr lang="sv-SE" sz="1100" dirty="0">
                        <a:solidFill>
                          <a:schemeClr val="bg1">
                            <a:lumMod val="75000"/>
                          </a:schemeClr>
                        </a:solidFill>
                      </a:endParaRPr>
                    </a:p>
                  </a:txBody>
                  <a:tcPr marL="68597" marR="68597" marT="34290" marB="34290"/>
                </a:tc>
              </a:tr>
              <a:tr h="256226">
                <a:tc>
                  <a:txBody>
                    <a:bodyPr/>
                    <a:lstStyle/>
                    <a:p>
                      <a:r>
                        <a:rPr lang="sv-SE" sz="1100" dirty="0" err="1" smtClean="0">
                          <a:solidFill>
                            <a:schemeClr val="bg1">
                              <a:lumMod val="75000"/>
                            </a:schemeClr>
                          </a:solidFill>
                        </a:rPr>
                        <a:t>Randomized</a:t>
                      </a:r>
                      <a:endParaRPr lang="sv-SE" sz="1100" dirty="0">
                        <a:solidFill>
                          <a:schemeClr val="bg1">
                            <a:lumMod val="75000"/>
                          </a:schemeClr>
                        </a:solidFill>
                      </a:endParaRPr>
                    </a:p>
                  </a:txBody>
                  <a:tcPr marL="68597" marR="68597" marT="34290" marB="34290"/>
                </a:tc>
                <a:tc>
                  <a:txBody>
                    <a:bodyPr/>
                    <a:lstStyle/>
                    <a:p>
                      <a:r>
                        <a:rPr lang="sv-SE" sz="1100" dirty="0" smtClean="0">
                          <a:solidFill>
                            <a:schemeClr val="bg1">
                              <a:lumMod val="75000"/>
                            </a:schemeClr>
                          </a:solidFill>
                        </a:rPr>
                        <a:t>4</a:t>
                      </a:r>
                      <a:endParaRPr lang="sv-SE" sz="1100" dirty="0">
                        <a:solidFill>
                          <a:schemeClr val="bg1">
                            <a:lumMod val="75000"/>
                          </a:schemeClr>
                        </a:solidFill>
                      </a:endParaRPr>
                    </a:p>
                  </a:txBody>
                  <a:tcPr marL="68597" marR="68597" marT="34290" marB="34290"/>
                </a:tc>
              </a:tr>
              <a:tr h="256226">
                <a:tc>
                  <a:txBody>
                    <a:bodyPr/>
                    <a:lstStyle/>
                    <a:p>
                      <a:endParaRPr lang="sv-SE" sz="1100" dirty="0">
                        <a:solidFill>
                          <a:schemeClr val="bg1">
                            <a:lumMod val="75000"/>
                          </a:schemeClr>
                        </a:solidFill>
                      </a:endParaRPr>
                    </a:p>
                  </a:txBody>
                  <a:tcPr marL="68597" marR="68597" marT="34290" marB="34290"/>
                </a:tc>
                <a:tc>
                  <a:txBody>
                    <a:bodyPr/>
                    <a:lstStyle/>
                    <a:p>
                      <a:endParaRPr lang="sv-SE" sz="1100" dirty="0">
                        <a:solidFill>
                          <a:schemeClr val="bg1">
                            <a:lumMod val="75000"/>
                          </a:schemeClr>
                        </a:solidFill>
                      </a:endParaRPr>
                    </a:p>
                  </a:txBody>
                  <a:tcPr marL="68597" marR="68597" marT="34290" marB="34290"/>
                </a:tc>
              </a:tr>
              <a:tr h="256226">
                <a:tc>
                  <a:txBody>
                    <a:bodyPr/>
                    <a:lstStyle/>
                    <a:p>
                      <a:r>
                        <a:rPr lang="sv-SE" sz="1100" dirty="0" smtClean="0">
                          <a:solidFill>
                            <a:schemeClr val="bg1">
                              <a:lumMod val="75000"/>
                            </a:schemeClr>
                          </a:solidFill>
                        </a:rPr>
                        <a:t>Nitrogen </a:t>
                      </a:r>
                      <a:r>
                        <a:rPr lang="sv-SE" sz="1100" dirty="0" err="1" smtClean="0">
                          <a:solidFill>
                            <a:schemeClr val="bg1">
                              <a:lumMod val="75000"/>
                            </a:schemeClr>
                          </a:solidFill>
                        </a:rPr>
                        <a:t>balance</a:t>
                      </a:r>
                      <a:endParaRPr lang="sv-SE" sz="1100" dirty="0">
                        <a:solidFill>
                          <a:schemeClr val="bg1">
                            <a:lumMod val="75000"/>
                          </a:schemeClr>
                        </a:solidFill>
                      </a:endParaRPr>
                    </a:p>
                  </a:txBody>
                  <a:tcPr marL="68597" marR="68597" marT="34290" marB="34290"/>
                </a:tc>
                <a:tc>
                  <a:txBody>
                    <a:bodyPr/>
                    <a:lstStyle/>
                    <a:p>
                      <a:r>
                        <a:rPr lang="sv-SE" sz="1100" dirty="0" smtClean="0">
                          <a:solidFill>
                            <a:schemeClr val="bg1">
                              <a:lumMod val="75000"/>
                            </a:schemeClr>
                          </a:solidFill>
                        </a:rPr>
                        <a:t>12</a:t>
                      </a:r>
                      <a:endParaRPr lang="sv-SE" sz="1100" dirty="0">
                        <a:solidFill>
                          <a:schemeClr val="bg1">
                            <a:lumMod val="75000"/>
                          </a:schemeClr>
                        </a:solidFill>
                      </a:endParaRPr>
                    </a:p>
                  </a:txBody>
                  <a:tcPr marL="68597" marR="68597" marT="34290" marB="34290"/>
                </a:tc>
              </a:tr>
              <a:tr h="256226">
                <a:tc>
                  <a:txBody>
                    <a:bodyPr/>
                    <a:lstStyle/>
                    <a:p>
                      <a:r>
                        <a:rPr lang="sv-SE" sz="1100" dirty="0" err="1" smtClean="0">
                          <a:solidFill>
                            <a:schemeClr val="bg1">
                              <a:lumMod val="75000"/>
                            </a:schemeClr>
                          </a:solidFill>
                        </a:rPr>
                        <a:t>Turnover</a:t>
                      </a:r>
                      <a:r>
                        <a:rPr lang="sv-SE" sz="1100" dirty="0" smtClean="0">
                          <a:solidFill>
                            <a:schemeClr val="bg1">
                              <a:lumMod val="75000"/>
                            </a:schemeClr>
                          </a:solidFill>
                        </a:rPr>
                        <a:t> </a:t>
                      </a:r>
                      <a:endParaRPr lang="sv-SE" sz="1100" dirty="0">
                        <a:solidFill>
                          <a:schemeClr val="bg1">
                            <a:lumMod val="75000"/>
                          </a:schemeClr>
                        </a:solidFill>
                      </a:endParaRPr>
                    </a:p>
                  </a:txBody>
                  <a:tcPr marL="68597" marR="68597" marT="34290" marB="34290"/>
                </a:tc>
                <a:tc>
                  <a:txBody>
                    <a:bodyPr/>
                    <a:lstStyle/>
                    <a:p>
                      <a:r>
                        <a:rPr lang="sv-SE" sz="1100" dirty="0" smtClean="0">
                          <a:solidFill>
                            <a:schemeClr val="bg1">
                              <a:lumMod val="75000"/>
                            </a:schemeClr>
                          </a:solidFill>
                        </a:rPr>
                        <a:t>3</a:t>
                      </a:r>
                      <a:endParaRPr lang="sv-SE" sz="1100" dirty="0">
                        <a:solidFill>
                          <a:schemeClr val="bg1">
                            <a:lumMod val="75000"/>
                          </a:schemeClr>
                        </a:solidFill>
                      </a:endParaRPr>
                    </a:p>
                  </a:txBody>
                  <a:tcPr marL="68597" marR="68597" marT="34290" marB="34290"/>
                </a:tc>
              </a:tr>
              <a:tr h="256226">
                <a:tc>
                  <a:txBody>
                    <a:bodyPr/>
                    <a:lstStyle/>
                    <a:p>
                      <a:r>
                        <a:rPr lang="sv-SE" sz="1100" dirty="0" err="1" smtClean="0">
                          <a:solidFill>
                            <a:schemeClr val="bg1">
                              <a:lumMod val="75000"/>
                            </a:schemeClr>
                          </a:solidFill>
                        </a:rPr>
                        <a:t>Body</a:t>
                      </a:r>
                      <a:r>
                        <a:rPr lang="sv-SE" sz="1100" dirty="0" smtClean="0">
                          <a:solidFill>
                            <a:schemeClr val="bg1">
                              <a:lumMod val="75000"/>
                            </a:schemeClr>
                          </a:solidFill>
                        </a:rPr>
                        <a:t> </a:t>
                      </a:r>
                      <a:r>
                        <a:rPr lang="sv-SE" sz="1100" dirty="0" err="1" smtClean="0">
                          <a:solidFill>
                            <a:schemeClr val="bg1">
                              <a:lumMod val="75000"/>
                            </a:schemeClr>
                          </a:solidFill>
                        </a:rPr>
                        <a:t>composition</a:t>
                      </a:r>
                      <a:r>
                        <a:rPr lang="sv-SE" sz="1100" dirty="0" smtClean="0">
                          <a:solidFill>
                            <a:schemeClr val="bg1">
                              <a:lumMod val="75000"/>
                            </a:schemeClr>
                          </a:solidFill>
                        </a:rPr>
                        <a:t> </a:t>
                      </a:r>
                      <a:endParaRPr lang="sv-SE" sz="1100" dirty="0">
                        <a:solidFill>
                          <a:schemeClr val="bg1">
                            <a:lumMod val="75000"/>
                          </a:schemeClr>
                        </a:solidFill>
                      </a:endParaRPr>
                    </a:p>
                  </a:txBody>
                  <a:tcPr marL="68597" marR="68597" marT="34290" marB="34290"/>
                </a:tc>
                <a:tc>
                  <a:txBody>
                    <a:bodyPr/>
                    <a:lstStyle/>
                    <a:p>
                      <a:r>
                        <a:rPr lang="sv-SE" sz="1100" dirty="0" smtClean="0">
                          <a:solidFill>
                            <a:schemeClr val="bg1">
                              <a:lumMod val="75000"/>
                            </a:schemeClr>
                          </a:solidFill>
                        </a:rPr>
                        <a:t>1</a:t>
                      </a:r>
                      <a:endParaRPr lang="sv-SE" sz="1100" dirty="0">
                        <a:solidFill>
                          <a:schemeClr val="bg1">
                            <a:lumMod val="75000"/>
                          </a:schemeClr>
                        </a:solidFill>
                      </a:endParaRPr>
                    </a:p>
                  </a:txBody>
                  <a:tcPr marL="68597" marR="68597" marT="34290" marB="34290"/>
                </a:tc>
              </a:tr>
              <a:tr h="256226">
                <a:tc>
                  <a:txBody>
                    <a:bodyPr/>
                    <a:lstStyle/>
                    <a:p>
                      <a:r>
                        <a:rPr lang="sv-SE" sz="1100" dirty="0" err="1" smtClean="0">
                          <a:solidFill>
                            <a:schemeClr val="bg1">
                              <a:lumMod val="75000"/>
                            </a:schemeClr>
                          </a:solidFill>
                        </a:rPr>
                        <a:t>Amino</a:t>
                      </a:r>
                      <a:r>
                        <a:rPr lang="sv-SE" sz="1100" dirty="0" smtClean="0">
                          <a:solidFill>
                            <a:schemeClr val="bg1">
                              <a:lumMod val="75000"/>
                            </a:schemeClr>
                          </a:solidFill>
                        </a:rPr>
                        <a:t> </a:t>
                      </a:r>
                      <a:r>
                        <a:rPr lang="sv-SE" sz="1100" dirty="0" err="1" smtClean="0">
                          <a:solidFill>
                            <a:schemeClr val="bg1">
                              <a:lumMod val="75000"/>
                            </a:schemeClr>
                          </a:solidFill>
                        </a:rPr>
                        <a:t>acid</a:t>
                      </a:r>
                      <a:r>
                        <a:rPr lang="sv-SE" sz="1100" dirty="0" smtClean="0">
                          <a:solidFill>
                            <a:schemeClr val="bg1">
                              <a:lumMod val="75000"/>
                            </a:schemeClr>
                          </a:solidFill>
                        </a:rPr>
                        <a:t> </a:t>
                      </a:r>
                      <a:r>
                        <a:rPr lang="sv-SE" sz="1100" dirty="0" err="1" smtClean="0">
                          <a:solidFill>
                            <a:schemeClr val="bg1">
                              <a:lumMod val="75000"/>
                            </a:schemeClr>
                          </a:solidFill>
                        </a:rPr>
                        <a:t>profiles</a:t>
                      </a:r>
                      <a:endParaRPr lang="sv-SE" sz="1100" dirty="0">
                        <a:solidFill>
                          <a:schemeClr val="bg1">
                            <a:lumMod val="75000"/>
                          </a:schemeClr>
                        </a:solidFill>
                      </a:endParaRPr>
                    </a:p>
                  </a:txBody>
                  <a:tcPr marL="68597" marR="68597" marT="34290" marB="34290"/>
                </a:tc>
                <a:tc>
                  <a:txBody>
                    <a:bodyPr/>
                    <a:lstStyle/>
                    <a:p>
                      <a:r>
                        <a:rPr lang="sv-SE" sz="1100" dirty="0" smtClean="0">
                          <a:solidFill>
                            <a:schemeClr val="bg1">
                              <a:lumMod val="75000"/>
                            </a:schemeClr>
                          </a:solidFill>
                        </a:rPr>
                        <a:t>1</a:t>
                      </a:r>
                      <a:endParaRPr lang="sv-SE" sz="1100" dirty="0">
                        <a:solidFill>
                          <a:schemeClr val="bg1">
                            <a:lumMod val="75000"/>
                          </a:schemeClr>
                        </a:solidFill>
                      </a:endParaRPr>
                    </a:p>
                  </a:txBody>
                  <a:tcPr marL="68597" marR="68597" marT="34290" marB="34290"/>
                </a:tc>
              </a:tr>
              <a:tr h="256226">
                <a:tc>
                  <a:txBody>
                    <a:bodyPr/>
                    <a:lstStyle/>
                    <a:p>
                      <a:r>
                        <a:rPr lang="sv-SE" sz="1100" dirty="0" err="1" smtClean="0">
                          <a:solidFill>
                            <a:schemeClr val="bg1">
                              <a:lumMod val="75000"/>
                            </a:schemeClr>
                          </a:solidFill>
                        </a:rPr>
                        <a:t>Outcome</a:t>
                      </a:r>
                      <a:r>
                        <a:rPr lang="sv-SE" sz="1100" baseline="0" dirty="0" smtClean="0">
                          <a:solidFill>
                            <a:schemeClr val="bg1">
                              <a:lumMod val="75000"/>
                            </a:schemeClr>
                          </a:solidFill>
                        </a:rPr>
                        <a:t> </a:t>
                      </a:r>
                      <a:endParaRPr lang="sv-SE" sz="1100" dirty="0">
                        <a:solidFill>
                          <a:schemeClr val="bg1">
                            <a:lumMod val="75000"/>
                          </a:schemeClr>
                        </a:solidFill>
                      </a:endParaRPr>
                    </a:p>
                  </a:txBody>
                  <a:tcPr marL="68597" marR="68597" marT="34290" marB="34290"/>
                </a:tc>
                <a:tc>
                  <a:txBody>
                    <a:bodyPr/>
                    <a:lstStyle/>
                    <a:p>
                      <a:r>
                        <a:rPr lang="sv-SE" sz="1100" dirty="0" smtClean="0">
                          <a:solidFill>
                            <a:schemeClr val="bg1">
                              <a:lumMod val="75000"/>
                            </a:schemeClr>
                          </a:solidFill>
                        </a:rPr>
                        <a:t>2</a:t>
                      </a:r>
                      <a:endParaRPr lang="sv-SE" sz="1100" dirty="0">
                        <a:solidFill>
                          <a:schemeClr val="bg1">
                            <a:lumMod val="75000"/>
                          </a:schemeClr>
                        </a:solidFill>
                      </a:endParaRPr>
                    </a:p>
                  </a:txBody>
                  <a:tcPr marL="68597" marR="68597" marT="34290" marB="34290"/>
                </a:tc>
              </a:tr>
            </a:tbl>
          </a:graphicData>
        </a:graphic>
      </p:graphicFrame>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2993" y="4146430"/>
            <a:ext cx="5028012" cy="86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596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43050" y="57150"/>
            <a:ext cx="6229350" cy="857250"/>
          </a:xfrm>
        </p:spPr>
        <p:txBody>
          <a:bodyPr/>
          <a:lstStyle/>
          <a:p>
            <a:r>
              <a:rPr lang="en-US" altLang="en-US" sz="2400" dirty="0"/>
              <a:t>The Validation of the</a:t>
            </a:r>
            <a:r>
              <a:rPr lang="en-CA" altLang="en-US" sz="2400" dirty="0"/>
              <a:t> </a:t>
            </a:r>
            <a:r>
              <a:rPr lang="en-CA" altLang="en-US" sz="2400" dirty="0" err="1"/>
              <a:t>NUTrition</a:t>
            </a:r>
            <a:r>
              <a:rPr lang="en-CA" altLang="en-US" sz="2400" dirty="0"/>
              <a:t> Risk in the Critically ill Score (NUTRIC Score</a:t>
            </a:r>
            <a:r>
              <a:rPr lang="en-CA" altLang="en-US" sz="2400" dirty="0" smtClean="0"/>
              <a:t>) </a:t>
            </a:r>
            <a:r>
              <a:rPr lang="en-US" altLang="en-US" sz="2400" dirty="0" smtClean="0"/>
              <a:t> </a:t>
            </a:r>
            <a:endParaRPr lang="en-US" altLang="en-US" sz="2400" dirty="0"/>
          </a:p>
        </p:txBody>
      </p:sp>
      <p:sp>
        <p:nvSpPr>
          <p:cNvPr id="109571" name="Rectangle 1"/>
          <p:cNvSpPr>
            <a:spLocks noChangeArrowheads="1"/>
          </p:cNvSpPr>
          <p:nvPr/>
        </p:nvSpPr>
        <p:spPr bwMode="auto">
          <a:xfrm>
            <a:off x="4479041" y="-181094"/>
            <a:ext cx="184731" cy="369332"/>
          </a:xfrm>
          <a:prstGeom prst="rect">
            <a:avLst/>
          </a:prstGeom>
          <a:solidFill>
            <a:srgbClr val="000000"/>
          </a:solidFill>
          <a:ln w="9525">
            <a:solidFill>
              <a:srgbClr val="000000"/>
            </a:solidFill>
            <a:miter lim="800000"/>
            <a:headEnd/>
            <a:tailEnd/>
          </a:ln>
        </p:spPr>
        <p:txBody>
          <a:bodyPr wrap="none" anchor="ct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pic>
        <p:nvPicPr>
          <p:cNvPr id="1095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971551"/>
            <a:ext cx="5029200" cy="391834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127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43050" y="57150"/>
            <a:ext cx="6229350" cy="857250"/>
          </a:xfrm>
        </p:spPr>
        <p:txBody>
          <a:bodyPr/>
          <a:lstStyle/>
          <a:p>
            <a:r>
              <a:rPr lang="en-US" altLang="en-US" sz="2400" dirty="0"/>
              <a:t>The Validation of the</a:t>
            </a:r>
            <a:r>
              <a:rPr lang="en-CA" altLang="en-US" sz="2400" dirty="0"/>
              <a:t> </a:t>
            </a:r>
            <a:r>
              <a:rPr lang="en-CA" altLang="en-US" sz="2400" dirty="0" err="1"/>
              <a:t>NUTrition</a:t>
            </a:r>
            <a:r>
              <a:rPr lang="en-CA" altLang="en-US" sz="2400" dirty="0"/>
              <a:t> Risk in the Critically ill Score (NUTRIC Score</a:t>
            </a:r>
            <a:r>
              <a:rPr lang="en-CA" altLang="en-US" sz="2400" dirty="0" smtClean="0"/>
              <a:t>) </a:t>
            </a:r>
            <a:r>
              <a:rPr lang="en-US" altLang="en-US" sz="2400" dirty="0" smtClean="0"/>
              <a:t> </a:t>
            </a:r>
            <a:endParaRPr lang="en-US" altLang="en-US" sz="2400" dirty="0"/>
          </a:p>
        </p:txBody>
      </p:sp>
      <p:sp>
        <p:nvSpPr>
          <p:cNvPr id="110595" name="Rectangle 1"/>
          <p:cNvSpPr>
            <a:spLocks noChangeArrowheads="1"/>
          </p:cNvSpPr>
          <p:nvPr/>
        </p:nvSpPr>
        <p:spPr bwMode="auto">
          <a:xfrm>
            <a:off x="4479041" y="-181094"/>
            <a:ext cx="184731" cy="369332"/>
          </a:xfrm>
          <a:prstGeom prst="rect">
            <a:avLst/>
          </a:prstGeom>
          <a:solidFill>
            <a:srgbClr val="000000"/>
          </a:solidFill>
          <a:ln w="9525">
            <a:solidFill>
              <a:srgbClr val="000000"/>
            </a:solidFill>
            <a:miter lim="800000"/>
            <a:headEnd/>
            <a:tailEnd/>
          </a:ln>
        </p:spPr>
        <p:txBody>
          <a:bodyPr wrap="none" anchor="ct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pic>
        <p:nvPicPr>
          <p:cNvPr id="1105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971551"/>
            <a:ext cx="5029200" cy="392191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49405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543050" y="57150"/>
            <a:ext cx="6229350" cy="857250"/>
          </a:xfrm>
        </p:spPr>
        <p:txBody>
          <a:bodyPr/>
          <a:lstStyle/>
          <a:p>
            <a:r>
              <a:rPr lang="en-US" altLang="en-US" sz="2400" dirty="0"/>
              <a:t>The Validation of the</a:t>
            </a:r>
            <a:r>
              <a:rPr lang="en-CA" altLang="en-US" sz="2400" dirty="0"/>
              <a:t> </a:t>
            </a:r>
            <a:r>
              <a:rPr lang="en-CA" altLang="en-US" sz="2400" dirty="0" err="1"/>
              <a:t>NUTrition</a:t>
            </a:r>
            <a:r>
              <a:rPr lang="en-CA" altLang="en-US" sz="2400" dirty="0"/>
              <a:t> Risk in the Critically ill Score (NUTRIC Score</a:t>
            </a:r>
            <a:r>
              <a:rPr lang="en-CA" altLang="en-US" sz="2400" dirty="0" smtClean="0"/>
              <a:t>) </a:t>
            </a:r>
            <a:r>
              <a:rPr lang="en-US" altLang="en-US" sz="2400" dirty="0" smtClean="0"/>
              <a:t> </a:t>
            </a:r>
            <a:endParaRPr lang="en-US" altLang="en-US" sz="2400" dirty="0"/>
          </a:p>
        </p:txBody>
      </p:sp>
      <p:sp>
        <p:nvSpPr>
          <p:cNvPr id="111619" name="Rectangle 1"/>
          <p:cNvSpPr>
            <a:spLocks noChangeArrowheads="1"/>
          </p:cNvSpPr>
          <p:nvPr/>
        </p:nvSpPr>
        <p:spPr bwMode="auto">
          <a:xfrm>
            <a:off x="4479041" y="-181094"/>
            <a:ext cx="184731" cy="369332"/>
          </a:xfrm>
          <a:prstGeom prst="rect">
            <a:avLst/>
          </a:prstGeom>
          <a:solidFill>
            <a:srgbClr val="000000"/>
          </a:solidFill>
          <a:ln w="9525">
            <a:solidFill>
              <a:srgbClr val="000000"/>
            </a:solidFill>
            <a:miter lim="800000"/>
            <a:headEnd/>
            <a:tailEnd/>
          </a:ln>
        </p:spPr>
        <p:txBody>
          <a:bodyPr wrap="none" anchor="ct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pic>
        <p:nvPicPr>
          <p:cNvPr id="1116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143001"/>
            <a:ext cx="5300663" cy="359330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1621" name="TextBox 5"/>
          <p:cNvSpPr txBox="1">
            <a:spLocks noChangeArrowheads="1"/>
          </p:cNvSpPr>
          <p:nvPr/>
        </p:nvSpPr>
        <p:spPr bwMode="auto">
          <a:xfrm>
            <a:off x="1885950" y="914401"/>
            <a:ext cx="5543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200" b="1">
                <a:solidFill>
                  <a:srgbClr val="FFFFFF"/>
                </a:solidFill>
              </a:rPr>
              <a:t>Interaction between NUTRIC Score and nutritional adequacy (n=211)</a:t>
            </a:r>
            <a:r>
              <a:rPr lang="en-CA" altLang="en-US" sz="1200" b="1" baseline="30000">
                <a:solidFill>
                  <a:srgbClr val="FFFFFF"/>
                </a:solidFill>
              </a:rPr>
              <a:t>*</a:t>
            </a:r>
            <a:endParaRPr lang="en-CA" altLang="en-US" sz="1200">
              <a:solidFill>
                <a:srgbClr val="FFFFFF"/>
              </a:solidFill>
            </a:endParaRPr>
          </a:p>
        </p:txBody>
      </p:sp>
      <p:sp>
        <p:nvSpPr>
          <p:cNvPr id="111622" name="TextBox 6"/>
          <p:cNvSpPr txBox="1">
            <a:spLocks noChangeArrowheads="1"/>
          </p:cNvSpPr>
          <p:nvPr/>
        </p:nvSpPr>
        <p:spPr bwMode="auto">
          <a:xfrm>
            <a:off x="5314950" y="2000251"/>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200">
                <a:solidFill>
                  <a:srgbClr val="000000"/>
                </a:solidFill>
              </a:rPr>
              <a:t>P value for the interaction=0.01 </a:t>
            </a:r>
          </a:p>
        </p:txBody>
      </p:sp>
      <p:sp>
        <p:nvSpPr>
          <p:cNvPr id="111623" name="TextBox 3"/>
          <p:cNvSpPr txBox="1">
            <a:spLocks noChangeArrowheads="1"/>
          </p:cNvSpPr>
          <p:nvPr/>
        </p:nvSpPr>
        <p:spPr bwMode="auto">
          <a:xfrm>
            <a:off x="3771900" y="4743450"/>
            <a:ext cx="4114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r" eaLnBrk="0" fontAlgn="base" hangingPunct="0">
              <a:spcBef>
                <a:spcPct val="0"/>
              </a:spcBef>
              <a:spcAft>
                <a:spcPct val="0"/>
              </a:spcAft>
            </a:pPr>
            <a:r>
              <a:rPr lang="en-GB" altLang="en-US" sz="1350">
                <a:solidFill>
                  <a:srgbClr val="FFFF00"/>
                </a:solidFill>
              </a:rPr>
              <a:t>Heyland Critical Care 2011, 15:R28</a:t>
            </a:r>
            <a:endParaRPr lang="en-US" altLang="en-US" sz="1350">
              <a:solidFill>
                <a:srgbClr val="FFFF00"/>
              </a:solidFill>
            </a:endParaRPr>
          </a:p>
        </p:txBody>
      </p:sp>
    </p:spTree>
    <p:extLst>
      <p:ext uri="{BB962C8B-B14F-4D97-AF65-F5344CB8AC3E}">
        <p14:creationId xmlns:p14="http://schemas.microsoft.com/office/powerpoint/2010/main" val="31545513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339969" y="256854"/>
            <a:ext cx="6015487" cy="870711"/>
          </a:xfrm>
        </p:spPr>
        <p:txBody>
          <a:bodyPr/>
          <a:lstStyle/>
          <a:p>
            <a:r>
              <a:rPr lang="en-CA" altLang="en-US" sz="2400" dirty="0" smtClean="0"/>
              <a:t>External Validation </a:t>
            </a:r>
            <a:r>
              <a:rPr lang="en-CA" altLang="en-US" sz="2400" dirty="0"/>
              <a:t>of NUTRIC Score in </a:t>
            </a:r>
            <a:br>
              <a:rPr lang="en-CA" altLang="en-US" sz="2400" dirty="0"/>
            </a:br>
            <a:r>
              <a:rPr lang="en-CA" altLang="en-US" sz="2400" dirty="0"/>
              <a:t>Large International Database</a:t>
            </a:r>
            <a:br>
              <a:rPr lang="en-CA" altLang="en-US" sz="2400" dirty="0"/>
            </a:br>
            <a:r>
              <a:rPr lang="en-CA" altLang="en-US" sz="1350" dirty="0"/>
              <a:t>&gt;2800 patients from &gt;200 ICUs</a:t>
            </a:r>
          </a:p>
        </p:txBody>
      </p:sp>
      <p:sp>
        <p:nvSpPr>
          <p:cNvPr id="76803" name="TextBox 7"/>
          <p:cNvSpPr txBox="1">
            <a:spLocks noChangeArrowheads="1"/>
          </p:cNvSpPr>
          <p:nvPr/>
        </p:nvSpPr>
        <p:spPr bwMode="auto">
          <a:xfrm>
            <a:off x="2643188" y="3538537"/>
            <a:ext cx="8572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FF"/>
                </a:solidFill>
                <a:latin typeface="Arial" panose="020B0604020202020204" pitchFamily="34" charset="0"/>
              </a:rPr>
              <a:t>Protein</a:t>
            </a:r>
            <a:r>
              <a:rPr lang="en-CA" altLang="en-US" sz="1350" dirty="0">
                <a:solidFill>
                  <a:srgbClr val="FFFF00"/>
                </a:solidFill>
                <a:latin typeface="Arial" panose="020B0604020202020204" pitchFamily="34" charset="0"/>
              </a:rPr>
              <a:t> </a:t>
            </a:r>
          </a:p>
        </p:txBody>
      </p:sp>
      <p:sp>
        <p:nvSpPr>
          <p:cNvPr id="76804" name="TextBox 8"/>
          <p:cNvSpPr txBox="1">
            <a:spLocks noChangeArrowheads="1"/>
          </p:cNvSpPr>
          <p:nvPr/>
        </p:nvSpPr>
        <p:spPr bwMode="auto">
          <a:xfrm>
            <a:off x="5214938" y="3615928"/>
            <a:ext cx="8572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FF"/>
                </a:solidFill>
                <a:latin typeface="Arial" panose="020B0604020202020204" pitchFamily="34" charset="0"/>
              </a:rPr>
              <a:t>Calories </a:t>
            </a:r>
          </a:p>
        </p:txBody>
      </p:sp>
      <p:sp>
        <p:nvSpPr>
          <p:cNvPr id="76805" name="TextBox 9"/>
          <p:cNvSpPr txBox="1">
            <a:spLocks noChangeArrowheads="1"/>
          </p:cNvSpPr>
          <p:nvPr/>
        </p:nvSpPr>
        <p:spPr bwMode="auto">
          <a:xfrm>
            <a:off x="5086350" y="4686301"/>
            <a:ext cx="2595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CA" altLang="en-US" sz="1200" dirty="0">
                <a:solidFill>
                  <a:srgbClr val="FFFF00"/>
                </a:solidFill>
                <a:latin typeface="Arial" panose="020B0604020202020204" pitchFamily="34" charset="0"/>
              </a:rPr>
              <a:t>Compher (in submission)</a:t>
            </a:r>
          </a:p>
        </p:txBody>
      </p:sp>
      <p:sp>
        <p:nvSpPr>
          <p:cNvPr id="76806" name="TextBox 10"/>
          <p:cNvSpPr txBox="1">
            <a:spLocks noChangeArrowheads="1"/>
          </p:cNvSpPr>
          <p:nvPr/>
        </p:nvSpPr>
        <p:spPr bwMode="auto">
          <a:xfrm>
            <a:off x="2900363" y="3965973"/>
            <a:ext cx="32575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FF"/>
                </a:solidFill>
                <a:latin typeface="Arial" panose="020B0604020202020204" pitchFamily="34" charset="0"/>
              </a:rPr>
              <a:t>^Faster time-to-discharge alive with more protein and calories ONLY in the high NUTRIC group</a:t>
            </a:r>
          </a:p>
        </p:txBody>
      </p:sp>
      <p:pic>
        <p:nvPicPr>
          <p:cNvPr id="7680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63" y="1272779"/>
            <a:ext cx="2752725" cy="22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9137" y="1254919"/>
            <a:ext cx="27289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03047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CA" altLang="en-US" dirty="0" smtClean="0"/>
              <a:t>More Protein is Better!</a:t>
            </a:r>
            <a:br>
              <a:rPr lang="en-CA" altLang="en-US" dirty="0" smtClean="0"/>
            </a:br>
            <a:r>
              <a:rPr lang="en-CA" altLang="en-US" dirty="0" smtClean="0"/>
              <a:t>Particularly in ‘High-risk’ patients</a:t>
            </a:r>
            <a:endParaRPr lang="en-CA" altLang="en-US" dirty="0"/>
          </a:p>
        </p:txBody>
      </p:sp>
      <p:pic>
        <p:nvPicPr>
          <p:cNvPr id="78851" name="Picture 4" descr="verpleeg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0" y="1028057"/>
            <a:ext cx="2457450" cy="3086100"/>
          </a:xfrm>
        </p:spPr>
      </p:pic>
      <p:sp>
        <p:nvSpPr>
          <p:cNvPr id="78852" name="TextBox 4"/>
          <p:cNvSpPr txBox="1">
            <a:spLocks noChangeArrowheads="1"/>
          </p:cNvSpPr>
          <p:nvPr/>
        </p:nvSpPr>
        <p:spPr bwMode="auto">
          <a:xfrm>
            <a:off x="2686050" y="4235054"/>
            <a:ext cx="3371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If you feed them (better!)</a:t>
            </a:r>
          </a:p>
          <a:p>
            <a:pPr algn="ctr" eaLnBrk="0" hangingPunct="0">
              <a:spcBef>
                <a:spcPct val="0"/>
              </a:spcBef>
              <a:buFontTx/>
              <a:buNone/>
            </a:pPr>
            <a:r>
              <a:rPr lang="en-CA" altLang="en-US" sz="1800" dirty="0">
                <a:solidFill>
                  <a:srgbClr val="FFFF00"/>
                </a:solidFill>
                <a:latin typeface="Arial" panose="020B0604020202020204" pitchFamily="34" charset="0"/>
              </a:rPr>
              <a:t>They will leave (sooner!)</a:t>
            </a:r>
          </a:p>
        </p:txBody>
      </p:sp>
    </p:spTree>
    <p:extLst>
      <p:ext uri="{BB962C8B-B14F-4D97-AF65-F5344CB8AC3E}">
        <p14:creationId xmlns:p14="http://schemas.microsoft.com/office/powerpoint/2010/main" val="1013002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2"/>
          <p:cNvSpPr>
            <a:spLocks noGrp="1"/>
          </p:cNvSpPr>
          <p:nvPr>
            <p:ph type="body" idx="1"/>
          </p:nvPr>
        </p:nvSpPr>
        <p:spPr>
          <a:xfrm>
            <a:off x="2743200" y="857250"/>
            <a:ext cx="4857750" cy="1125141"/>
          </a:xfrm>
        </p:spPr>
        <p:txBody>
          <a:bodyPr/>
          <a:lstStyle/>
          <a:p>
            <a:r>
              <a:rPr lang="en-CA" altLang="en-US" sz="2400" b="1" dirty="0"/>
              <a:t>So how do we optimally deliver protein to critically ill patients?</a:t>
            </a:r>
            <a:endParaRPr lang="en-CA" altLang="en-US" sz="2400" dirty="0"/>
          </a:p>
        </p:txBody>
      </p:sp>
      <p:pic>
        <p:nvPicPr>
          <p:cNvPr id="7" name="Picture 6"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p:spPr>
      </p:pic>
    </p:spTree>
    <p:extLst>
      <p:ext uri="{BB962C8B-B14F-4D97-AF65-F5344CB8AC3E}">
        <p14:creationId xmlns:p14="http://schemas.microsoft.com/office/powerpoint/2010/main" val="1116984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657350" y="114300"/>
            <a:ext cx="5829300" cy="857250"/>
          </a:xfrm>
        </p:spPr>
        <p:txBody>
          <a:bodyPr/>
          <a:lstStyle/>
          <a:p>
            <a:r>
              <a:rPr lang="en-CA" altLang="en-US" dirty="0" smtClean="0"/>
              <a:t>Current Practice </a:t>
            </a:r>
            <a:br>
              <a:rPr lang="en-CA" altLang="en-US" dirty="0" smtClean="0"/>
            </a:br>
            <a:r>
              <a:rPr lang="en-CA" altLang="en-US" sz="2400" dirty="0"/>
              <a:t>Results of 2014 INS</a:t>
            </a:r>
          </a:p>
        </p:txBody>
      </p:sp>
      <p:pic>
        <p:nvPicPr>
          <p:cNvPr id="8192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875" y="1571625"/>
            <a:ext cx="5100638" cy="311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4"/>
          <p:cNvSpPr txBox="1">
            <a:spLocks noChangeArrowheads="1"/>
          </p:cNvSpPr>
          <p:nvPr/>
        </p:nvSpPr>
        <p:spPr bwMode="auto">
          <a:xfrm>
            <a:off x="4796106" y="4689872"/>
            <a:ext cx="2457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186 sites worldwide</a:t>
            </a:r>
          </a:p>
        </p:txBody>
      </p:sp>
      <p:sp>
        <p:nvSpPr>
          <p:cNvPr id="81925" name="TextBox 6"/>
          <p:cNvSpPr txBox="1">
            <a:spLocks noChangeArrowheads="1"/>
          </p:cNvSpPr>
          <p:nvPr/>
        </p:nvSpPr>
        <p:spPr bwMode="auto">
          <a:xfrm>
            <a:off x="1643773" y="4689872"/>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63 sites in US (Sister Sites)</a:t>
            </a:r>
          </a:p>
        </p:txBody>
      </p:sp>
      <p:pic>
        <p:nvPicPr>
          <p:cNvPr id="8192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2069" y="998935"/>
            <a:ext cx="659130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Box 7"/>
          <p:cNvSpPr txBox="1">
            <a:spLocks noChangeArrowheads="1"/>
          </p:cNvSpPr>
          <p:nvPr/>
        </p:nvSpPr>
        <p:spPr bwMode="auto">
          <a:xfrm>
            <a:off x="6872288" y="2400300"/>
            <a:ext cx="103108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350" dirty="0">
                <a:solidFill>
                  <a:srgbClr val="FFFF00"/>
                </a:solidFill>
                <a:latin typeface="Arial" panose="020B0604020202020204" pitchFamily="34" charset="0"/>
              </a:rPr>
              <a:t>60%</a:t>
            </a:r>
          </a:p>
          <a:p>
            <a:pPr eaLnBrk="0" hangingPunct="0">
              <a:spcBef>
                <a:spcPct val="0"/>
              </a:spcBef>
              <a:buFontTx/>
              <a:buNone/>
            </a:pPr>
            <a:r>
              <a:rPr lang="en-CA" altLang="en-US" sz="1350" dirty="0">
                <a:solidFill>
                  <a:srgbClr val="FFFF00"/>
                </a:solidFill>
                <a:latin typeface="Arial" panose="020B0604020202020204" pitchFamily="34" charset="0"/>
              </a:rPr>
              <a:t>55%</a:t>
            </a:r>
          </a:p>
          <a:p>
            <a:pPr eaLnBrk="0" hangingPunct="0">
              <a:spcBef>
                <a:spcPct val="0"/>
              </a:spcBef>
              <a:buFontTx/>
              <a:buNone/>
            </a:pPr>
            <a:r>
              <a:rPr lang="en-CA" altLang="en-US" sz="1350" dirty="0">
                <a:solidFill>
                  <a:srgbClr val="FFFF00"/>
                </a:solidFill>
                <a:latin typeface="Arial" panose="020B0604020202020204" pitchFamily="34" charset="0"/>
              </a:rPr>
              <a:t>48%</a:t>
            </a:r>
          </a:p>
        </p:txBody>
      </p:sp>
      <p:sp>
        <p:nvSpPr>
          <p:cNvPr id="81928" name="TextBox 8"/>
          <p:cNvSpPr txBox="1">
            <a:spLocks noChangeArrowheads="1"/>
          </p:cNvSpPr>
          <p:nvPr/>
        </p:nvSpPr>
        <p:spPr bwMode="auto">
          <a:xfrm>
            <a:off x="4170760" y="1026319"/>
            <a:ext cx="686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200" b="1" dirty="0">
                <a:solidFill>
                  <a:srgbClr val="000000"/>
                </a:solidFill>
                <a:latin typeface="Arial" panose="020B0604020202020204" pitchFamily="34" charset="0"/>
              </a:rPr>
              <a:t>site</a:t>
            </a:r>
          </a:p>
        </p:txBody>
      </p:sp>
      <p:sp>
        <p:nvSpPr>
          <p:cNvPr id="81929" name="TextBox 10"/>
          <p:cNvSpPr txBox="1">
            <a:spLocks noChangeArrowheads="1"/>
          </p:cNvSpPr>
          <p:nvPr/>
        </p:nvSpPr>
        <p:spPr bwMode="auto">
          <a:xfrm>
            <a:off x="5314950" y="1028701"/>
            <a:ext cx="1029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200" b="1" dirty="0">
                <a:solidFill>
                  <a:srgbClr val="000000"/>
                </a:solidFill>
                <a:latin typeface="Arial" panose="020B0604020202020204" pitchFamily="34" charset="0"/>
              </a:rPr>
              <a:t>All US sites</a:t>
            </a:r>
          </a:p>
        </p:txBody>
      </p:sp>
      <p:sp>
        <p:nvSpPr>
          <p:cNvPr id="81930" name="TextBox 11"/>
          <p:cNvSpPr txBox="1">
            <a:spLocks noChangeArrowheads="1"/>
          </p:cNvSpPr>
          <p:nvPr/>
        </p:nvSpPr>
        <p:spPr bwMode="auto">
          <a:xfrm>
            <a:off x="6894910" y="1028701"/>
            <a:ext cx="1031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200" b="1" dirty="0">
                <a:solidFill>
                  <a:srgbClr val="000000"/>
                </a:solidFill>
                <a:latin typeface="Arial" panose="020B0604020202020204" pitchFamily="34" charset="0"/>
              </a:rPr>
              <a:t>All sites</a:t>
            </a:r>
          </a:p>
        </p:txBody>
      </p:sp>
    </p:spTree>
    <p:extLst>
      <p:ext uri="{BB962C8B-B14F-4D97-AF65-F5344CB8AC3E}">
        <p14:creationId xmlns:p14="http://schemas.microsoft.com/office/powerpoint/2010/main" val="502664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CA" altLang="en-US" dirty="0" smtClean="0"/>
              <a:t>Can we do better?</a:t>
            </a:r>
          </a:p>
        </p:txBody>
      </p:sp>
      <p:sp>
        <p:nvSpPr>
          <p:cNvPr id="83971" name="TextBox 4"/>
          <p:cNvSpPr txBox="1">
            <a:spLocks noChangeArrowheads="1"/>
          </p:cNvSpPr>
          <p:nvPr/>
        </p:nvSpPr>
        <p:spPr bwMode="auto">
          <a:xfrm>
            <a:off x="2628900" y="4114801"/>
            <a:ext cx="4057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The same thinking that got you into this mess won’t get you out of it!</a:t>
            </a:r>
          </a:p>
        </p:txBody>
      </p:sp>
      <p:pic>
        <p:nvPicPr>
          <p:cNvPr id="83972" name="Picture 4" descr="think_outside_the_box_by_neh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1257300"/>
            <a:ext cx="3407569"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34706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4294967295"/>
          </p:nvPr>
        </p:nvSpPr>
        <p:spPr>
          <a:xfrm>
            <a:off x="0" y="1171899"/>
            <a:ext cx="4489450" cy="2971800"/>
          </a:xfrm>
        </p:spPr>
        <p:txBody>
          <a:bodyPr/>
          <a:lstStyle/>
          <a:p>
            <a:r>
              <a:rPr lang="en-US" altLang="en-US" sz="1350" dirty="0"/>
              <a:t>Different feeding options based on hemodynamic stability and suitability for high volume intragastric feeds.</a:t>
            </a:r>
          </a:p>
          <a:p>
            <a:r>
              <a:rPr lang="en-US" altLang="en-US" sz="1350" dirty="0"/>
              <a:t>In select patients, we start the EN immediately at goal rate, not at 25 ml/hr.</a:t>
            </a:r>
          </a:p>
          <a:p>
            <a:r>
              <a:rPr lang="en-US" altLang="en-US" sz="1350" dirty="0"/>
              <a:t>We target a 24 hour volume of EN rather than an hourly rate and provide the nurse with the latitude to increase the hourly rate to make up the 24 hour volume.</a:t>
            </a:r>
          </a:p>
          <a:p>
            <a:r>
              <a:rPr lang="en-US" altLang="en-US" sz="1350" dirty="0"/>
              <a:t>Start with a semi elemental solution, progress to polymeric</a:t>
            </a:r>
          </a:p>
          <a:p>
            <a:r>
              <a:rPr lang="en-US" altLang="en-US" sz="1350" dirty="0"/>
              <a:t>Tolerate higher GRV threshold (300 ml or more)</a:t>
            </a:r>
          </a:p>
          <a:p>
            <a:r>
              <a:rPr lang="en-US" altLang="en-US" sz="1350" dirty="0"/>
              <a:t>Motility agents and protein supplements are started immediately, rather than started when there is a problem.</a:t>
            </a:r>
          </a:p>
        </p:txBody>
      </p:sp>
      <p:sp>
        <p:nvSpPr>
          <p:cNvPr id="84995" name="Rectangle 4"/>
          <p:cNvSpPr>
            <a:spLocks noGrp="1" noChangeArrowheads="1"/>
          </p:cNvSpPr>
          <p:nvPr>
            <p:ph type="title" idx="4294967295"/>
          </p:nvPr>
        </p:nvSpPr>
        <p:spPr>
          <a:xfrm>
            <a:off x="1386388" y="129335"/>
            <a:ext cx="6400800" cy="957263"/>
          </a:xfrm>
        </p:spPr>
        <p:txBody>
          <a:bodyPr/>
          <a:lstStyle/>
          <a:p>
            <a:r>
              <a:rPr lang="en-US" altLang="en-US" sz="2000" dirty="0"/>
              <a:t>The Efficacy of Enhanced </a:t>
            </a:r>
            <a:r>
              <a:rPr lang="en-US" altLang="en-US" sz="2000" u="sng" dirty="0"/>
              <a:t>P</a:t>
            </a:r>
            <a:r>
              <a:rPr lang="en-US" altLang="en-US" sz="2000" dirty="0"/>
              <a:t>rotein-</a:t>
            </a:r>
            <a:r>
              <a:rPr lang="en-US" altLang="en-US" sz="2000" u="sng" dirty="0"/>
              <a:t>E</a:t>
            </a:r>
            <a:r>
              <a:rPr lang="en-US" altLang="en-US" sz="2000" dirty="0"/>
              <a:t>nergy </a:t>
            </a:r>
            <a:r>
              <a:rPr lang="en-US" altLang="en-US" sz="2000" u="sng" dirty="0"/>
              <a:t>P</a:t>
            </a:r>
            <a:r>
              <a:rPr lang="en-US" altLang="en-US" sz="2000" dirty="0"/>
              <a:t>rovision via the Enteral Ro</a:t>
            </a:r>
            <a:r>
              <a:rPr lang="en-US" altLang="en-US" sz="2000" u="sng" dirty="0"/>
              <a:t>u</a:t>
            </a:r>
            <a:r>
              <a:rPr lang="en-US" altLang="en-US" sz="2000" dirty="0"/>
              <a:t>te in Critically Ill </a:t>
            </a:r>
            <a:r>
              <a:rPr lang="en-US" altLang="en-US" sz="2000" u="sng" dirty="0"/>
              <a:t>P</a:t>
            </a:r>
            <a:r>
              <a:rPr lang="en-US" altLang="en-US" sz="2000" dirty="0"/>
              <a:t>atients:  </a:t>
            </a:r>
            <a:br>
              <a:rPr lang="en-US" altLang="en-US" sz="2000" dirty="0"/>
            </a:br>
            <a:r>
              <a:rPr lang="en-US" altLang="en-US" sz="2000" dirty="0"/>
              <a:t>The PEP uP Protocol!</a:t>
            </a:r>
          </a:p>
        </p:txBody>
      </p:sp>
      <p:sp>
        <p:nvSpPr>
          <p:cNvPr id="84996" name="Text Box 5"/>
          <p:cNvSpPr txBox="1">
            <a:spLocks noChangeArrowheads="1"/>
          </p:cNvSpPr>
          <p:nvPr/>
        </p:nvSpPr>
        <p:spPr bwMode="auto">
          <a:xfrm>
            <a:off x="1941815" y="4343400"/>
            <a:ext cx="52899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50000"/>
              </a:spcBef>
              <a:buFontTx/>
              <a:buNone/>
            </a:pPr>
            <a:r>
              <a:rPr lang="en-US" altLang="en-US" sz="1500" dirty="0">
                <a:solidFill>
                  <a:srgbClr val="FFFF00"/>
                </a:solidFill>
                <a:latin typeface="Arial" panose="020B0604020202020204" pitchFamily="34" charset="0"/>
              </a:rPr>
              <a:t>A Major Paradigm Shift in How we Feed Enterally</a:t>
            </a:r>
          </a:p>
        </p:txBody>
      </p:sp>
      <p:pic>
        <p:nvPicPr>
          <p:cNvPr id="84997" name="Picture 4" descr="ICU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171" y="1557015"/>
            <a:ext cx="1853803" cy="1991916"/>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4998" name="TextBox 7"/>
          <p:cNvSpPr txBox="1">
            <a:spLocks noChangeArrowheads="1"/>
          </p:cNvSpPr>
          <p:nvPr/>
        </p:nvSpPr>
        <p:spPr bwMode="auto">
          <a:xfrm>
            <a:off x="1314450" y="4629151"/>
            <a:ext cx="6572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CA" altLang="en-US" sz="1350" dirty="0">
                <a:solidFill>
                  <a:srgbClr val="FFFF00"/>
                </a:solidFill>
                <a:latin typeface="Arial" panose="020B0604020202020204" pitchFamily="34" charset="0"/>
              </a:rPr>
              <a:t>Heyland Crit Care 2010; </a:t>
            </a:r>
          </a:p>
          <a:p>
            <a:pPr algn="r" eaLnBrk="0" hangingPunct="0">
              <a:spcBef>
                <a:spcPct val="0"/>
              </a:spcBef>
              <a:buFontTx/>
              <a:buNone/>
            </a:pPr>
            <a:r>
              <a:rPr lang="en-CA" altLang="en-US" sz="1350" dirty="0">
                <a:solidFill>
                  <a:srgbClr val="FFFF00"/>
                </a:solidFill>
                <a:latin typeface="Arial" panose="020B0604020202020204" pitchFamily="34" charset="0"/>
              </a:rPr>
              <a:t>see </a:t>
            </a:r>
            <a:r>
              <a:rPr lang="en-CA" altLang="en-US" sz="1350" dirty="0">
                <a:solidFill>
                  <a:srgbClr val="FFFF00"/>
                </a:solidFill>
                <a:latin typeface="Arial" panose="020B0604020202020204" pitchFamily="34" charset="0"/>
                <a:hlinkClick r:id="rId3"/>
              </a:rPr>
              <a:t>www.criticalcarenutrition.com</a:t>
            </a:r>
            <a:r>
              <a:rPr lang="en-CA" altLang="en-US" sz="1350" dirty="0">
                <a:solidFill>
                  <a:srgbClr val="FFFF00"/>
                </a:solidFill>
                <a:latin typeface="Arial" panose="020B0604020202020204" pitchFamily="34" charset="0"/>
              </a:rPr>
              <a:t> for more information on the PEP uP collaborative</a:t>
            </a:r>
          </a:p>
        </p:txBody>
      </p:sp>
    </p:spTree>
    <p:extLst>
      <p:ext uri="{BB962C8B-B14F-4D97-AF65-F5344CB8AC3E}">
        <p14:creationId xmlns:p14="http://schemas.microsoft.com/office/powerpoint/2010/main" val="341170995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79" y="1743075"/>
            <a:ext cx="3429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1703785"/>
            <a:ext cx="3429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01279" y="171450"/>
            <a:ext cx="7772400" cy="857250"/>
          </a:xfrm>
          <a:prstGeom prst="rect">
            <a:avLst/>
          </a:prstGeom>
          <a:noFill/>
          <a:ln w="9525">
            <a:noFill/>
            <a:miter lim="800000"/>
            <a:headEnd/>
            <a:tailEnd/>
          </a:ln>
        </p:spPr>
        <p:txBody>
          <a:bodyPr anchor="ctr" anchorCtr="1">
            <a:normAutofit fontScale="97500"/>
          </a:bodyPr>
          <a:lstStyle/>
          <a:p>
            <a:pPr defTabSz="342900" eaLnBrk="0" hangingPunct="0">
              <a:lnSpc>
                <a:spcPct val="90000"/>
              </a:lnSpc>
              <a:defRPr/>
            </a:pPr>
            <a:r>
              <a:rPr lang="en-US" sz="2700" b="1" dirty="0">
                <a:solidFill>
                  <a:srgbClr val="FFFF00"/>
                </a:solidFill>
                <a:latin typeface="Arial"/>
                <a:cs typeface="Calibri"/>
              </a:rPr>
              <a:t>Results of the Canadian PEP uP Collaborative</a:t>
            </a:r>
          </a:p>
        </p:txBody>
      </p:sp>
      <p:sp>
        <p:nvSpPr>
          <p:cNvPr id="86021" name="TextBox 1"/>
          <p:cNvSpPr txBox="1">
            <a:spLocks noChangeArrowheads="1"/>
          </p:cNvSpPr>
          <p:nvPr/>
        </p:nvSpPr>
        <p:spPr bwMode="auto">
          <a:xfrm>
            <a:off x="5543550" y="4286251"/>
            <a:ext cx="2228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800" dirty="0">
                <a:solidFill>
                  <a:srgbClr val="FFFF00"/>
                </a:solidFill>
                <a:latin typeface="Arial" panose="020B0604020202020204" pitchFamily="34" charset="0"/>
              </a:rPr>
              <a:t>Heyland JPEN 2014</a:t>
            </a:r>
          </a:p>
          <a:p>
            <a:pPr eaLnBrk="0" hangingPunct="0">
              <a:spcBef>
                <a:spcPct val="0"/>
              </a:spcBef>
              <a:buFontTx/>
              <a:buNone/>
            </a:pPr>
            <a:endParaRPr lang="en-CA" altLang="en-US" sz="1800" dirty="0">
              <a:solidFill>
                <a:srgbClr val="FFFF00"/>
              </a:solidFill>
              <a:latin typeface="Arial" panose="020B0604020202020204" pitchFamily="34" charset="0"/>
            </a:endParaRPr>
          </a:p>
        </p:txBody>
      </p:sp>
      <p:sp>
        <p:nvSpPr>
          <p:cNvPr id="86022" name="TextBox 2"/>
          <p:cNvSpPr txBox="1">
            <a:spLocks noChangeArrowheads="1"/>
          </p:cNvSpPr>
          <p:nvPr/>
        </p:nvSpPr>
        <p:spPr bwMode="auto">
          <a:xfrm>
            <a:off x="2130029" y="1119188"/>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FF"/>
                </a:solidFill>
                <a:latin typeface="Arial" panose="020B0604020202020204" pitchFamily="34" charset="0"/>
              </a:rPr>
              <a:t>Results of 2013 International Nutrition Survey</a:t>
            </a:r>
          </a:p>
        </p:txBody>
      </p:sp>
    </p:spTree>
    <p:extLst>
      <p:ext uri="{BB962C8B-B14F-4D97-AF65-F5344CB8AC3E}">
        <p14:creationId xmlns:p14="http://schemas.microsoft.com/office/powerpoint/2010/main" val="328615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14500" y="131193"/>
            <a:ext cx="5829300" cy="857250"/>
          </a:xfrm>
        </p:spPr>
        <p:txBody>
          <a:bodyPr/>
          <a:lstStyle/>
          <a:p>
            <a:r>
              <a:rPr lang="en-US" altLang="en-US" sz="2700" dirty="0" smtClean="0"/>
              <a:t>Recent Statements About the Value of Artificial Nutrition</a:t>
            </a:r>
            <a:endParaRPr lang="en-US" altLang="en-US" sz="2700" dirty="0"/>
          </a:p>
        </p:txBody>
      </p:sp>
      <p:sp>
        <p:nvSpPr>
          <p:cNvPr id="37891" name="Rectangle 3"/>
          <p:cNvSpPr>
            <a:spLocks noGrp="1" noChangeArrowheads="1"/>
          </p:cNvSpPr>
          <p:nvPr>
            <p:ph type="body" idx="1"/>
          </p:nvPr>
        </p:nvSpPr>
        <p:spPr>
          <a:xfrm>
            <a:off x="1714500" y="1155700"/>
            <a:ext cx="5829300" cy="1314450"/>
          </a:xfrm>
        </p:spPr>
        <p:txBody>
          <a:bodyPr/>
          <a:lstStyle/>
          <a:p>
            <a:pPr marL="0">
              <a:buNone/>
            </a:pPr>
            <a:r>
              <a:rPr lang="en-US" altLang="en-US" sz="1500" dirty="0">
                <a:latin typeface="Calibri" panose="020F0502020204030204" pitchFamily="34" charset="0"/>
                <a:cs typeface="Andalus" panose="02020603050405020304" pitchFamily="18" charset="-78"/>
              </a:rPr>
              <a:t>“Our results suggest that, irrespective of the route of administration, the amount of macronutrients administered early during critical illness may worsen outcome.”</a:t>
            </a:r>
          </a:p>
          <a:p>
            <a:pPr marL="0">
              <a:buNone/>
            </a:pPr>
            <a:r>
              <a:rPr lang="en-US" altLang="en-US" dirty="0">
                <a:latin typeface="Calibri" panose="020F0502020204030204" pitchFamily="34" charset="0"/>
                <a:cs typeface="Andalus" panose="02020603050405020304" pitchFamily="18" charset="-78"/>
              </a:rPr>
              <a:t>		</a:t>
            </a:r>
            <a:r>
              <a:rPr lang="en-US" altLang="en-US" sz="1350" dirty="0" err="1">
                <a:latin typeface="Calibri" panose="020F0502020204030204" pitchFamily="34" charset="0"/>
                <a:cs typeface="Andalus" panose="02020603050405020304" pitchFamily="18" charset="-78"/>
              </a:rPr>
              <a:t>Casaer</a:t>
            </a:r>
            <a:r>
              <a:rPr lang="en-US" altLang="en-US" sz="1350" dirty="0">
                <a:latin typeface="Calibri" panose="020F0502020204030204" pitchFamily="34" charset="0"/>
                <a:cs typeface="Andalus" panose="02020603050405020304" pitchFamily="18" charset="-78"/>
              </a:rPr>
              <a:t> </a:t>
            </a:r>
            <a:r>
              <a:rPr lang="en-US" altLang="en-US" sz="1350" dirty="0"/>
              <a:t>Am J </a:t>
            </a:r>
            <a:r>
              <a:rPr lang="en-US" altLang="en-US" sz="1350" dirty="0" err="1"/>
              <a:t>Respir</a:t>
            </a:r>
            <a:r>
              <a:rPr lang="en-US" altLang="en-US" sz="1350" dirty="0"/>
              <a:t> </a:t>
            </a:r>
            <a:r>
              <a:rPr lang="en-US" altLang="en-US" sz="1350" dirty="0" err="1"/>
              <a:t>Crit</a:t>
            </a:r>
            <a:r>
              <a:rPr lang="en-US" altLang="en-US" sz="1350" dirty="0"/>
              <a:t> Care Med 2013;187:247–255</a:t>
            </a:r>
            <a:endParaRPr lang="en-US" altLang="en-US" sz="1350" dirty="0">
              <a:latin typeface="Calibri" panose="020F0502020204030204" pitchFamily="34" charset="0"/>
              <a:cs typeface="Andalus" panose="02020603050405020304" pitchFamily="18" charset="-78"/>
            </a:endParaRPr>
          </a:p>
        </p:txBody>
      </p:sp>
      <p:sp>
        <p:nvSpPr>
          <p:cNvPr id="4" name="Rectangle 3"/>
          <p:cNvSpPr txBox="1">
            <a:spLocks noChangeArrowheads="1"/>
          </p:cNvSpPr>
          <p:nvPr/>
        </p:nvSpPr>
        <p:spPr bwMode="auto">
          <a:xfrm>
            <a:off x="1714500" y="2413000"/>
            <a:ext cx="5943600" cy="1314450"/>
          </a:xfrm>
          <a:prstGeom prst="rect">
            <a:avLst/>
          </a:prstGeom>
          <a:noFill/>
          <a:ln w="9525">
            <a:noFill/>
            <a:miter lim="800000"/>
            <a:headEnd/>
            <a:tailEnd/>
          </a:ln>
        </p:spPr>
        <p:txBody>
          <a:bodyPr/>
          <a:lstStyle/>
          <a:p>
            <a:pPr indent="-257175">
              <a:spcBef>
                <a:spcPct val="20000"/>
              </a:spcBef>
              <a:defRPr/>
            </a:pPr>
            <a:r>
              <a:rPr lang="en-US" sz="1500" kern="0" dirty="0">
                <a:latin typeface="Calibri" pitchFamily="34" charset="0"/>
                <a:cs typeface="Andalus" pitchFamily="18" charset="-78"/>
              </a:rPr>
              <a:t>“The most notable findings, however, were that loss of muscle mass not only occurred despite </a:t>
            </a:r>
            <a:r>
              <a:rPr lang="en-US" sz="1500" kern="0" dirty="0" err="1">
                <a:latin typeface="Calibri" pitchFamily="34" charset="0"/>
                <a:cs typeface="Andalus" pitchFamily="18" charset="-78"/>
              </a:rPr>
              <a:t>enteral</a:t>
            </a:r>
            <a:r>
              <a:rPr lang="en-US" sz="1500" kern="0" dirty="0">
                <a:latin typeface="Calibri" pitchFamily="34" charset="0"/>
                <a:cs typeface="Andalus" pitchFamily="18" charset="-78"/>
              </a:rPr>
              <a:t> feeding but, paradoxically, was accelerated with higher protein delivery..”</a:t>
            </a:r>
          </a:p>
          <a:p>
            <a:pPr indent="-257175">
              <a:spcBef>
                <a:spcPct val="20000"/>
              </a:spcBef>
              <a:defRPr/>
            </a:pPr>
            <a:r>
              <a:rPr lang="en-US" kern="0" dirty="0">
                <a:solidFill>
                  <a:schemeClr val="tx1"/>
                </a:solidFill>
                <a:latin typeface="Calibri" pitchFamily="34" charset="0"/>
                <a:cs typeface="Andalus" pitchFamily="18" charset="-78"/>
              </a:rPr>
              <a:t>		</a:t>
            </a:r>
            <a:r>
              <a:rPr lang="en-US" sz="1350" kern="0" dirty="0" smtClean="0">
                <a:latin typeface="Calibri" pitchFamily="34" charset="0"/>
                <a:cs typeface="Andalus" pitchFamily="18" charset="-78"/>
              </a:rPr>
              <a:t>Batt </a:t>
            </a:r>
            <a:r>
              <a:rPr lang="en-US" sz="1350" kern="0" dirty="0">
                <a:latin typeface="Calibri" pitchFamily="34" charset="0"/>
                <a:cs typeface="Andalus" pitchFamily="18" charset="-78"/>
              </a:rPr>
              <a:t>JAMA Published online October 9, 2013</a:t>
            </a:r>
          </a:p>
        </p:txBody>
      </p:sp>
      <p:sp>
        <p:nvSpPr>
          <p:cNvPr id="5" name="Rectangle 3"/>
          <p:cNvSpPr txBox="1">
            <a:spLocks noChangeArrowheads="1"/>
          </p:cNvSpPr>
          <p:nvPr/>
        </p:nvSpPr>
        <p:spPr bwMode="auto">
          <a:xfrm>
            <a:off x="1828800" y="3670300"/>
            <a:ext cx="5829300" cy="1314450"/>
          </a:xfrm>
          <a:prstGeom prst="rect">
            <a:avLst/>
          </a:prstGeom>
          <a:noFill/>
          <a:ln w="9525">
            <a:noFill/>
            <a:miter lim="800000"/>
            <a:headEnd/>
            <a:tailEnd/>
          </a:ln>
        </p:spPr>
        <p:txBody>
          <a:bodyPr/>
          <a:lstStyle/>
          <a:p>
            <a:pPr indent="-257175">
              <a:spcBef>
                <a:spcPct val="20000"/>
              </a:spcBef>
              <a:defRPr/>
            </a:pPr>
            <a:r>
              <a:rPr lang="en-US" sz="1500" kern="0" dirty="0">
                <a:latin typeface="Calibri" pitchFamily="34" charset="0"/>
                <a:cs typeface="Andalus" pitchFamily="18" charset="-78"/>
              </a:rPr>
              <a:t>“Avoid mandatory full caloric feeding in the first week but rather suggest low dose feeding (e.g., up to 500 calories per day), advancing only as tolerated (grade 2B)..”</a:t>
            </a:r>
          </a:p>
          <a:p>
            <a:pPr indent="-257175">
              <a:spcBef>
                <a:spcPct val="20000"/>
              </a:spcBef>
              <a:defRPr/>
            </a:pPr>
            <a:r>
              <a:rPr lang="en-US" kern="0" dirty="0">
                <a:solidFill>
                  <a:schemeClr val="tx1"/>
                </a:solidFill>
                <a:latin typeface="Calibri" pitchFamily="34" charset="0"/>
                <a:cs typeface="Andalus" pitchFamily="18" charset="-78"/>
              </a:rPr>
              <a:t>			</a:t>
            </a:r>
            <a:r>
              <a:rPr lang="en-US" sz="1350" kern="0" dirty="0">
                <a:latin typeface="Calibri" pitchFamily="34" charset="0"/>
                <a:cs typeface="Andalus" pitchFamily="18" charset="-78"/>
              </a:rPr>
              <a:t>SSC Guidelines CCM Feb 2013</a:t>
            </a:r>
          </a:p>
        </p:txBody>
      </p:sp>
    </p:spTree>
    <p:extLst>
      <p:ext uri="{BB962C8B-B14F-4D97-AF65-F5344CB8AC3E}">
        <p14:creationId xmlns:p14="http://schemas.microsoft.com/office/powerpoint/2010/main" val="1670889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CA" altLang="en-US" dirty="0" smtClean="0"/>
              <a:t>More Protein is Better!</a:t>
            </a:r>
            <a:br>
              <a:rPr lang="en-CA" altLang="en-US" dirty="0" smtClean="0"/>
            </a:br>
            <a:r>
              <a:rPr lang="en-CA" altLang="en-US" dirty="0" smtClean="0"/>
              <a:t>Particularly in ‘High-risk’ patients</a:t>
            </a:r>
            <a:endParaRPr lang="en-CA" altLang="en-US" dirty="0"/>
          </a:p>
        </p:txBody>
      </p:sp>
      <p:pic>
        <p:nvPicPr>
          <p:cNvPr id="78851" name="Picture 4" descr="verpleeg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0" y="1028057"/>
            <a:ext cx="2457450" cy="3086100"/>
          </a:xfrm>
        </p:spPr>
      </p:pic>
      <p:sp>
        <p:nvSpPr>
          <p:cNvPr id="78852" name="TextBox 4"/>
          <p:cNvSpPr txBox="1">
            <a:spLocks noChangeArrowheads="1"/>
          </p:cNvSpPr>
          <p:nvPr/>
        </p:nvSpPr>
        <p:spPr bwMode="auto">
          <a:xfrm>
            <a:off x="2686050" y="4235054"/>
            <a:ext cx="3371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If you feed them (better!)</a:t>
            </a:r>
          </a:p>
          <a:p>
            <a:pPr algn="ctr" eaLnBrk="0" hangingPunct="0">
              <a:spcBef>
                <a:spcPct val="0"/>
              </a:spcBef>
              <a:buFontTx/>
              <a:buNone/>
            </a:pPr>
            <a:r>
              <a:rPr lang="en-CA" altLang="en-US" sz="1800" dirty="0">
                <a:solidFill>
                  <a:srgbClr val="FFFF00"/>
                </a:solidFill>
                <a:latin typeface="Arial" panose="020B0604020202020204" pitchFamily="34" charset="0"/>
              </a:rPr>
              <a:t>They will leave (sooner!)</a:t>
            </a:r>
          </a:p>
        </p:txBody>
      </p:sp>
    </p:spTree>
    <p:extLst>
      <p:ext uri="{BB962C8B-B14F-4D97-AF65-F5344CB8AC3E}">
        <p14:creationId xmlns:p14="http://schemas.microsoft.com/office/powerpoint/2010/main" val="1141777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487026" y="2286000"/>
            <a:ext cx="11621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ICU patients</a:t>
            </a:r>
          </a:p>
        </p:txBody>
      </p:sp>
      <p:sp>
        <p:nvSpPr>
          <p:cNvPr id="96259" name="Rectangle 5"/>
          <p:cNvSpPr>
            <a:spLocks noChangeArrowheads="1"/>
          </p:cNvSpPr>
          <p:nvPr/>
        </p:nvSpPr>
        <p:spPr bwMode="auto">
          <a:xfrm>
            <a:off x="3075427" y="2286000"/>
            <a:ext cx="36067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900">
                <a:latin typeface="Arial" panose="020B0604020202020204" pitchFamily="34" charset="0"/>
              </a:rPr>
              <a:t>R</a:t>
            </a:r>
            <a:endParaRPr lang="en-US" altLang="en-US" sz="1800">
              <a:latin typeface="Albertus Extra Bold"/>
            </a:endParaRPr>
          </a:p>
        </p:txBody>
      </p:sp>
      <p:sp>
        <p:nvSpPr>
          <p:cNvPr id="96260" name="Rectangle 6"/>
          <p:cNvSpPr>
            <a:spLocks noChangeArrowheads="1"/>
          </p:cNvSpPr>
          <p:nvPr/>
        </p:nvSpPr>
        <p:spPr bwMode="auto">
          <a:xfrm>
            <a:off x="3407569" y="1301354"/>
            <a:ext cx="25146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Extra protein for 7-10 days</a:t>
            </a:r>
            <a:endParaRPr lang="en-US" altLang="en-US" sz="1800">
              <a:latin typeface="Albertus Extra Bold"/>
            </a:endParaRPr>
          </a:p>
        </p:txBody>
      </p:sp>
      <p:sp>
        <p:nvSpPr>
          <p:cNvPr id="96261" name="Rectangle 7"/>
          <p:cNvSpPr>
            <a:spLocks noChangeArrowheads="1"/>
          </p:cNvSpPr>
          <p:nvPr/>
        </p:nvSpPr>
        <p:spPr bwMode="auto">
          <a:xfrm>
            <a:off x="3638299" y="3543300"/>
            <a:ext cx="214481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Standard underfeeding</a:t>
            </a:r>
            <a:endParaRPr lang="en-US" altLang="en-US" sz="1800">
              <a:latin typeface="Albertus Extra Bold"/>
            </a:endParaRPr>
          </a:p>
        </p:txBody>
      </p:sp>
      <p:sp>
        <p:nvSpPr>
          <p:cNvPr id="96262" name="Freeform 10"/>
          <p:cNvSpPr>
            <a:spLocks/>
          </p:cNvSpPr>
          <p:nvPr/>
        </p:nvSpPr>
        <p:spPr bwMode="auto">
          <a:xfrm>
            <a:off x="2821782" y="2203847"/>
            <a:ext cx="813197" cy="736997"/>
          </a:xfrm>
          <a:custGeom>
            <a:avLst/>
            <a:gdLst>
              <a:gd name="T0" fmla="*/ 2147483646 w 2050"/>
              <a:gd name="T1" fmla="*/ 2147483646 h 1857"/>
              <a:gd name="T2" fmla="*/ 2147483646 w 2050"/>
              <a:gd name="T3" fmla="*/ 2147483646 h 1857"/>
              <a:gd name="T4" fmla="*/ 2147483646 w 2050"/>
              <a:gd name="T5" fmla="*/ 2147483646 h 1857"/>
              <a:gd name="T6" fmla="*/ 2147483646 w 2050"/>
              <a:gd name="T7" fmla="*/ 2147483646 h 1857"/>
              <a:gd name="T8" fmla="*/ 2147483646 w 2050"/>
              <a:gd name="T9" fmla="*/ 2147483646 h 1857"/>
              <a:gd name="T10" fmla="*/ 2147483646 w 2050"/>
              <a:gd name="T11" fmla="*/ 2147483646 h 1857"/>
              <a:gd name="T12" fmla="*/ 2147483646 w 2050"/>
              <a:gd name="T13" fmla="*/ 2147483646 h 1857"/>
              <a:gd name="T14" fmla="*/ 2147483646 w 2050"/>
              <a:gd name="T15" fmla="*/ 2147483646 h 1857"/>
              <a:gd name="T16" fmla="*/ 2147483646 w 2050"/>
              <a:gd name="T17" fmla="*/ 0 h 1857"/>
              <a:gd name="T18" fmla="*/ 2147483646 w 2050"/>
              <a:gd name="T19" fmla="*/ 2147483646 h 1857"/>
              <a:gd name="T20" fmla="*/ 2147483646 w 2050"/>
              <a:gd name="T21" fmla="*/ 2147483646 h 1857"/>
              <a:gd name="T22" fmla="*/ 2147483646 w 2050"/>
              <a:gd name="T23" fmla="*/ 2147483646 h 1857"/>
              <a:gd name="T24" fmla="*/ 2147483646 w 2050"/>
              <a:gd name="T25" fmla="*/ 2147483646 h 1857"/>
              <a:gd name="T26" fmla="*/ 2147483646 w 2050"/>
              <a:gd name="T27" fmla="*/ 2147483646 h 1857"/>
              <a:gd name="T28" fmla="*/ 2147483646 w 2050"/>
              <a:gd name="T29" fmla="*/ 2147483646 h 1857"/>
              <a:gd name="T30" fmla="*/ 2147483646 w 2050"/>
              <a:gd name="T31" fmla="*/ 2147483646 h 1857"/>
              <a:gd name="T32" fmla="*/ 0 w 2050"/>
              <a:gd name="T33" fmla="*/ 2147483646 h 1857"/>
              <a:gd name="T34" fmla="*/ 2147483646 w 2050"/>
              <a:gd name="T35" fmla="*/ 2147483646 h 1857"/>
              <a:gd name="T36" fmla="*/ 2147483646 w 2050"/>
              <a:gd name="T37" fmla="*/ 2147483646 h 1857"/>
              <a:gd name="T38" fmla="*/ 2147483646 w 2050"/>
              <a:gd name="T39" fmla="*/ 2147483646 h 1857"/>
              <a:gd name="T40" fmla="*/ 2147483646 w 2050"/>
              <a:gd name="T41" fmla="*/ 2147483646 h 1857"/>
              <a:gd name="T42" fmla="*/ 2147483646 w 2050"/>
              <a:gd name="T43" fmla="*/ 2147483646 h 1857"/>
              <a:gd name="T44" fmla="*/ 2147483646 w 2050"/>
              <a:gd name="T45" fmla="*/ 2147483646 h 1857"/>
              <a:gd name="T46" fmla="*/ 2147483646 w 2050"/>
              <a:gd name="T47" fmla="*/ 2147483646 h 1857"/>
              <a:gd name="T48" fmla="*/ 2147483646 w 2050"/>
              <a:gd name="T49" fmla="*/ 2147483646 h 1857"/>
              <a:gd name="T50" fmla="*/ 2147483646 w 2050"/>
              <a:gd name="T51" fmla="*/ 2147483646 h 1857"/>
              <a:gd name="T52" fmla="*/ 2147483646 w 2050"/>
              <a:gd name="T53" fmla="*/ 2147483646 h 1857"/>
              <a:gd name="T54" fmla="*/ 2147483646 w 2050"/>
              <a:gd name="T55" fmla="*/ 2147483646 h 1857"/>
              <a:gd name="T56" fmla="*/ 2147483646 w 2050"/>
              <a:gd name="T57" fmla="*/ 2147483646 h 1857"/>
              <a:gd name="T58" fmla="*/ 2147483646 w 2050"/>
              <a:gd name="T59" fmla="*/ 2147483646 h 1857"/>
              <a:gd name="T60" fmla="*/ 2147483646 w 2050"/>
              <a:gd name="T61" fmla="*/ 2147483646 h 1857"/>
              <a:gd name="T62" fmla="*/ 2147483646 w 2050"/>
              <a:gd name="T63" fmla="*/ 2147483646 h 1857"/>
              <a:gd name="T64" fmla="*/ 2147483646 w 2050"/>
              <a:gd name="T65" fmla="*/ 2147483646 h 1857"/>
              <a:gd name="T66" fmla="*/ 2147483646 w 2050"/>
              <a:gd name="T67" fmla="*/ 2147483646 h 18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0"/>
              <a:gd name="T103" fmla="*/ 0 h 1857"/>
              <a:gd name="T104" fmla="*/ 2050 w 2050"/>
              <a:gd name="T105" fmla="*/ 1857 h 18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0" h="1857">
                <a:moveTo>
                  <a:pt x="2050" y="929"/>
                </a:moveTo>
                <a:lnTo>
                  <a:pt x="2029" y="741"/>
                </a:lnTo>
                <a:lnTo>
                  <a:pt x="1969" y="567"/>
                </a:lnTo>
                <a:lnTo>
                  <a:pt x="1874" y="409"/>
                </a:lnTo>
                <a:lnTo>
                  <a:pt x="1749" y="271"/>
                </a:lnTo>
                <a:lnTo>
                  <a:pt x="1597" y="158"/>
                </a:lnTo>
                <a:lnTo>
                  <a:pt x="1423" y="73"/>
                </a:lnTo>
                <a:lnTo>
                  <a:pt x="1230" y="18"/>
                </a:lnTo>
                <a:lnTo>
                  <a:pt x="1025" y="0"/>
                </a:lnTo>
                <a:lnTo>
                  <a:pt x="818" y="18"/>
                </a:lnTo>
                <a:lnTo>
                  <a:pt x="626" y="73"/>
                </a:lnTo>
                <a:lnTo>
                  <a:pt x="451" y="158"/>
                </a:lnTo>
                <a:lnTo>
                  <a:pt x="300" y="271"/>
                </a:lnTo>
                <a:lnTo>
                  <a:pt x="174" y="409"/>
                </a:lnTo>
                <a:lnTo>
                  <a:pt x="80" y="567"/>
                </a:lnTo>
                <a:lnTo>
                  <a:pt x="20" y="741"/>
                </a:lnTo>
                <a:lnTo>
                  <a:pt x="0" y="929"/>
                </a:lnTo>
                <a:lnTo>
                  <a:pt x="20" y="1115"/>
                </a:lnTo>
                <a:lnTo>
                  <a:pt x="80" y="1289"/>
                </a:lnTo>
                <a:lnTo>
                  <a:pt x="174" y="1447"/>
                </a:lnTo>
                <a:lnTo>
                  <a:pt x="300" y="1585"/>
                </a:lnTo>
                <a:lnTo>
                  <a:pt x="451" y="1698"/>
                </a:lnTo>
                <a:lnTo>
                  <a:pt x="626" y="1784"/>
                </a:lnTo>
                <a:lnTo>
                  <a:pt x="818" y="1838"/>
                </a:lnTo>
                <a:lnTo>
                  <a:pt x="1025" y="1857"/>
                </a:lnTo>
                <a:lnTo>
                  <a:pt x="1230" y="1838"/>
                </a:lnTo>
                <a:lnTo>
                  <a:pt x="1423" y="1784"/>
                </a:lnTo>
                <a:lnTo>
                  <a:pt x="1597" y="1698"/>
                </a:lnTo>
                <a:lnTo>
                  <a:pt x="1749" y="1585"/>
                </a:lnTo>
                <a:lnTo>
                  <a:pt x="1874" y="1447"/>
                </a:lnTo>
                <a:lnTo>
                  <a:pt x="1969" y="1289"/>
                </a:lnTo>
                <a:lnTo>
                  <a:pt x="2029" y="1115"/>
                </a:lnTo>
                <a:lnTo>
                  <a:pt x="2050" y="929"/>
                </a:lnTo>
              </a:path>
            </a:pathLst>
          </a:custGeom>
          <a:noFill/>
          <a:ln w="238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6263" name="Line 11"/>
          <p:cNvSpPr>
            <a:spLocks noChangeShapeType="1"/>
          </p:cNvSpPr>
          <p:nvPr/>
        </p:nvSpPr>
        <p:spPr bwMode="auto">
          <a:xfrm flipV="1">
            <a:off x="3299222" y="1741885"/>
            <a:ext cx="594122" cy="444103"/>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6264" name="Freeform 12"/>
          <p:cNvSpPr>
            <a:spLocks/>
          </p:cNvSpPr>
          <p:nvPr/>
        </p:nvSpPr>
        <p:spPr bwMode="auto">
          <a:xfrm>
            <a:off x="3810000" y="1683544"/>
            <a:ext cx="161925" cy="147638"/>
          </a:xfrm>
          <a:custGeom>
            <a:avLst/>
            <a:gdLst>
              <a:gd name="T0" fmla="*/ 0 w 406"/>
              <a:gd name="T1" fmla="*/ 2147483646 h 373"/>
              <a:gd name="T2" fmla="*/ 2147483646 w 406"/>
              <a:gd name="T3" fmla="*/ 0 h 373"/>
              <a:gd name="T4" fmla="*/ 2147483646 w 406"/>
              <a:gd name="T5" fmla="*/ 2147483646 h 373"/>
              <a:gd name="T6" fmla="*/ 2147483646 w 406"/>
              <a:gd name="T7" fmla="*/ 2147483646 h 373"/>
              <a:gd name="T8" fmla="*/ 0 w 406"/>
              <a:gd name="T9" fmla="*/ 2147483646 h 373"/>
              <a:gd name="T10" fmla="*/ 0 60000 65536"/>
              <a:gd name="T11" fmla="*/ 0 60000 65536"/>
              <a:gd name="T12" fmla="*/ 0 60000 65536"/>
              <a:gd name="T13" fmla="*/ 0 60000 65536"/>
              <a:gd name="T14" fmla="*/ 0 60000 65536"/>
              <a:gd name="T15" fmla="*/ 0 w 406"/>
              <a:gd name="T16" fmla="*/ 0 h 373"/>
              <a:gd name="T17" fmla="*/ 406 w 406"/>
              <a:gd name="T18" fmla="*/ 373 h 373"/>
            </a:gdLst>
            <a:ahLst/>
            <a:cxnLst>
              <a:cxn ang="T10">
                <a:pos x="T0" y="T1"/>
              </a:cxn>
              <a:cxn ang="T11">
                <a:pos x="T2" y="T3"/>
              </a:cxn>
              <a:cxn ang="T12">
                <a:pos x="T4" y="T5"/>
              </a:cxn>
              <a:cxn ang="T13">
                <a:pos x="T6" y="T7"/>
              </a:cxn>
              <a:cxn ang="T14">
                <a:pos x="T8" y="T9"/>
              </a:cxn>
            </a:cxnLst>
            <a:rect l="T15" t="T16" r="T17" b="T18"/>
            <a:pathLst>
              <a:path w="406" h="373">
                <a:moveTo>
                  <a:pt x="0" y="71"/>
                </a:moveTo>
                <a:lnTo>
                  <a:pt x="406" y="0"/>
                </a:lnTo>
                <a:lnTo>
                  <a:pt x="218" y="373"/>
                </a:lnTo>
                <a:lnTo>
                  <a:pt x="208" y="148"/>
                </a:lnTo>
                <a:lnTo>
                  <a:pt x="0"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6265" name="Line 13"/>
          <p:cNvSpPr>
            <a:spLocks noChangeShapeType="1"/>
          </p:cNvSpPr>
          <p:nvPr/>
        </p:nvSpPr>
        <p:spPr bwMode="auto">
          <a:xfrm>
            <a:off x="3295650" y="2967038"/>
            <a:ext cx="528638" cy="456010"/>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6266" name="Freeform 14"/>
          <p:cNvSpPr>
            <a:spLocks/>
          </p:cNvSpPr>
          <p:nvPr/>
        </p:nvSpPr>
        <p:spPr bwMode="auto">
          <a:xfrm>
            <a:off x="3738563" y="3334941"/>
            <a:ext cx="159544" cy="152400"/>
          </a:xfrm>
          <a:custGeom>
            <a:avLst/>
            <a:gdLst>
              <a:gd name="T0" fmla="*/ 2147483646 w 401"/>
              <a:gd name="T1" fmla="*/ 0 h 385"/>
              <a:gd name="T2" fmla="*/ 2147483646 w 401"/>
              <a:gd name="T3" fmla="*/ 2147483646 h 385"/>
              <a:gd name="T4" fmla="*/ 0 w 401"/>
              <a:gd name="T5" fmla="*/ 2147483646 h 385"/>
              <a:gd name="T6" fmla="*/ 2147483646 w 401"/>
              <a:gd name="T7" fmla="*/ 2147483646 h 385"/>
              <a:gd name="T8" fmla="*/ 2147483646 w 401"/>
              <a:gd name="T9" fmla="*/ 0 h 385"/>
              <a:gd name="T10" fmla="*/ 0 60000 65536"/>
              <a:gd name="T11" fmla="*/ 0 60000 65536"/>
              <a:gd name="T12" fmla="*/ 0 60000 65536"/>
              <a:gd name="T13" fmla="*/ 0 60000 65536"/>
              <a:gd name="T14" fmla="*/ 0 60000 65536"/>
              <a:gd name="T15" fmla="*/ 0 w 401"/>
              <a:gd name="T16" fmla="*/ 0 h 385"/>
              <a:gd name="T17" fmla="*/ 401 w 401"/>
              <a:gd name="T18" fmla="*/ 385 h 385"/>
            </a:gdLst>
            <a:ahLst/>
            <a:cxnLst>
              <a:cxn ang="T10">
                <a:pos x="T0" y="T1"/>
              </a:cxn>
              <a:cxn ang="T11">
                <a:pos x="T2" y="T3"/>
              </a:cxn>
              <a:cxn ang="T12">
                <a:pos x="T4" y="T5"/>
              </a:cxn>
              <a:cxn ang="T13">
                <a:pos x="T6" y="T7"/>
              </a:cxn>
              <a:cxn ang="T14">
                <a:pos x="T8" y="T9"/>
              </a:cxn>
            </a:cxnLst>
            <a:rect l="T15" t="T16" r="T17" b="T18"/>
            <a:pathLst>
              <a:path w="401" h="385">
                <a:moveTo>
                  <a:pt x="239" y="0"/>
                </a:moveTo>
                <a:lnTo>
                  <a:pt x="401" y="385"/>
                </a:lnTo>
                <a:lnTo>
                  <a:pt x="0" y="286"/>
                </a:lnTo>
                <a:lnTo>
                  <a:pt x="214" y="223"/>
                </a:lnTo>
                <a:lnTo>
                  <a:pt x="2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6267" name="Rectangle 33"/>
          <p:cNvSpPr>
            <a:spLocks noChangeArrowheads="1"/>
          </p:cNvSpPr>
          <p:nvPr/>
        </p:nvSpPr>
        <p:spPr bwMode="auto">
          <a:xfrm>
            <a:off x="2006204" y="285750"/>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000">
                <a:solidFill>
                  <a:schemeClr val="tx2"/>
                </a:solidFill>
                <a:latin typeface="Britannic Bold" panose="020B0903060703020204" pitchFamily="34" charset="0"/>
              </a:rPr>
              <a:t>The Protein TOP UP Trial </a:t>
            </a:r>
          </a:p>
        </p:txBody>
      </p:sp>
      <p:sp>
        <p:nvSpPr>
          <p:cNvPr id="96268" name="Rectangle 4"/>
          <p:cNvSpPr>
            <a:spLocks noChangeArrowheads="1"/>
          </p:cNvSpPr>
          <p:nvPr/>
        </p:nvSpPr>
        <p:spPr bwMode="auto">
          <a:xfrm>
            <a:off x="1474247" y="2628900"/>
            <a:ext cx="12198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Fed enterally</a:t>
            </a:r>
          </a:p>
        </p:txBody>
      </p:sp>
      <p:sp>
        <p:nvSpPr>
          <p:cNvPr id="96269" name="TextBox 41"/>
          <p:cNvSpPr txBox="1">
            <a:spLocks noChangeArrowheads="1"/>
          </p:cNvSpPr>
          <p:nvPr/>
        </p:nvSpPr>
        <p:spPr bwMode="auto">
          <a:xfrm>
            <a:off x="6115050" y="171450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800">
                <a:latin typeface="Arial" panose="020B0604020202020204" pitchFamily="34" charset="0"/>
              </a:rPr>
              <a:t>Primary Outcome</a:t>
            </a:r>
          </a:p>
        </p:txBody>
      </p:sp>
      <p:grpSp>
        <p:nvGrpSpPr>
          <p:cNvPr id="96270" name="Group 1"/>
          <p:cNvGrpSpPr>
            <a:grpSpLocks/>
          </p:cNvGrpSpPr>
          <p:nvPr/>
        </p:nvGrpSpPr>
        <p:grpSpPr bwMode="auto">
          <a:xfrm>
            <a:off x="6125766" y="2505075"/>
            <a:ext cx="1445419" cy="1371600"/>
            <a:chOff x="6860792" y="3276600"/>
            <a:chExt cx="1927225" cy="2057400"/>
          </a:xfrm>
        </p:grpSpPr>
        <p:sp>
          <p:nvSpPr>
            <p:cNvPr id="96273" name="Rectangle 40"/>
            <p:cNvSpPr>
              <a:spLocks noChangeArrowheads="1"/>
            </p:cNvSpPr>
            <p:nvPr/>
          </p:nvSpPr>
          <p:spPr bwMode="auto">
            <a:xfrm>
              <a:off x="6934200" y="3276600"/>
              <a:ext cx="1752600" cy="2057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sz="1800">
                <a:solidFill>
                  <a:schemeClr val="tx2"/>
                </a:solidFill>
                <a:latin typeface="Arial" panose="020B0604020202020204" pitchFamily="34" charset="0"/>
              </a:endParaRPr>
            </a:p>
          </p:txBody>
        </p:sp>
        <p:sp>
          <p:nvSpPr>
            <p:cNvPr id="96274" name="TextBox 42"/>
            <p:cNvSpPr txBox="1">
              <a:spLocks noChangeArrowheads="1"/>
            </p:cNvSpPr>
            <p:nvPr/>
          </p:nvSpPr>
          <p:spPr bwMode="auto">
            <a:xfrm>
              <a:off x="6860792" y="3510756"/>
              <a:ext cx="1927225" cy="180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800">
                  <a:solidFill>
                    <a:srgbClr val="FF0000"/>
                  </a:solidFill>
                  <a:latin typeface="Arial" panose="020B0604020202020204" pitchFamily="34" charset="0"/>
                </a:rPr>
                <a:t>Activity or performance based metric</a:t>
              </a:r>
            </a:p>
          </p:txBody>
        </p:sp>
      </p:grpSp>
      <p:sp>
        <p:nvSpPr>
          <p:cNvPr id="96271" name="Rectangle 3"/>
          <p:cNvSpPr>
            <a:spLocks noChangeArrowheads="1"/>
          </p:cNvSpPr>
          <p:nvPr/>
        </p:nvSpPr>
        <p:spPr bwMode="auto">
          <a:xfrm>
            <a:off x="1642519" y="2967038"/>
            <a:ext cx="85119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Nutric </a:t>
            </a:r>
            <a:r>
              <a:rPr lang="en-US" altLang="en-US" sz="1650" u="sng">
                <a:latin typeface="Arial" panose="020B0604020202020204" pitchFamily="34" charset="0"/>
              </a:rPr>
              <a:t>&gt;</a:t>
            </a:r>
            <a:r>
              <a:rPr lang="en-US" altLang="en-US" sz="1650">
                <a:latin typeface="Arial" panose="020B0604020202020204" pitchFamily="34" charset="0"/>
              </a:rPr>
              <a:t>5</a:t>
            </a:r>
            <a:endParaRPr lang="en-US" altLang="en-US" sz="1800">
              <a:latin typeface="Albertus Extra Bold"/>
            </a:endParaRPr>
          </a:p>
        </p:txBody>
      </p:sp>
      <p:sp>
        <p:nvSpPr>
          <p:cNvPr id="96272" name="TextBox 19"/>
          <p:cNvSpPr txBox="1">
            <a:spLocks noChangeArrowheads="1"/>
          </p:cNvSpPr>
          <p:nvPr/>
        </p:nvSpPr>
        <p:spPr bwMode="auto">
          <a:xfrm>
            <a:off x="3829050" y="2228850"/>
            <a:ext cx="1428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200">
                <a:latin typeface="Arial" panose="020B0604020202020204" pitchFamily="34" charset="0"/>
              </a:rPr>
              <a:t>Stratified by:</a:t>
            </a:r>
          </a:p>
          <a:p>
            <a:pPr algn="ctr">
              <a:spcBef>
                <a:spcPct val="0"/>
              </a:spcBef>
              <a:buFontTx/>
              <a:buNone/>
            </a:pPr>
            <a:r>
              <a:rPr lang="en-CA" altLang="en-US" sz="1200">
                <a:latin typeface="Arial" panose="020B0604020202020204" pitchFamily="34" charset="0"/>
              </a:rPr>
              <a:t>Site</a:t>
            </a:r>
          </a:p>
          <a:p>
            <a:pPr algn="ctr">
              <a:spcBef>
                <a:spcPct val="0"/>
              </a:spcBef>
              <a:buFontTx/>
              <a:buNone/>
            </a:pPr>
            <a:r>
              <a:rPr lang="en-CA" altLang="en-US" sz="1200">
                <a:latin typeface="Arial" panose="020B0604020202020204" pitchFamily="34" charset="0"/>
              </a:rPr>
              <a:t>BMI</a:t>
            </a:r>
          </a:p>
          <a:p>
            <a:pPr algn="ctr">
              <a:spcBef>
                <a:spcPct val="0"/>
              </a:spcBef>
              <a:buFontTx/>
              <a:buNone/>
            </a:pPr>
            <a:r>
              <a:rPr lang="en-CA" altLang="en-US" sz="1200">
                <a:latin typeface="Arial" panose="020B0604020202020204" pitchFamily="34" charset="0"/>
              </a:rPr>
              <a:t>Med vs Surg</a:t>
            </a:r>
          </a:p>
        </p:txBody>
      </p:sp>
    </p:spTree>
    <p:extLst>
      <p:ext uri="{BB962C8B-B14F-4D97-AF65-F5344CB8AC3E}">
        <p14:creationId xmlns:p14="http://schemas.microsoft.com/office/powerpoint/2010/main" val="29499073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28600"/>
            <a:ext cx="46815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p:cNvSpPr txBox="1">
            <a:spLocks noChangeArrowheads="1"/>
          </p:cNvSpPr>
          <p:nvPr/>
        </p:nvSpPr>
        <p:spPr bwMode="auto">
          <a:xfrm>
            <a:off x="6000750" y="4743450"/>
            <a:ext cx="18859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altLang="en-US" sz="1350">
                <a:solidFill>
                  <a:schemeClr val="tx2"/>
                </a:solidFill>
                <a:latin typeface="Arial" panose="020B0604020202020204" pitchFamily="34" charset="0"/>
              </a:rPr>
              <a:t>Lancet 2009;273:</a:t>
            </a:r>
          </a:p>
        </p:txBody>
      </p:sp>
      <p:pic>
        <p:nvPicPr>
          <p:cNvPr id="972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882" y="1143001"/>
            <a:ext cx="4036219" cy="29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4114800"/>
            <a:ext cx="4014788" cy="6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435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657350" y="285750"/>
            <a:ext cx="5829300" cy="857250"/>
          </a:xfrm>
        </p:spPr>
        <p:txBody>
          <a:bodyPr/>
          <a:lstStyle/>
          <a:p>
            <a:r>
              <a:rPr lang="en-CA" altLang="en-US" sz="2400">
                <a:latin typeface="Britannic Bold" panose="020B0903060703020204" pitchFamily="34" charset="0"/>
              </a:rPr>
              <a:t>Exercise Training and Nutritional Supplementation for Physical Frailty</a:t>
            </a:r>
            <a:br>
              <a:rPr lang="en-CA" altLang="en-US" sz="2400">
                <a:latin typeface="Britannic Bold" panose="020B0903060703020204" pitchFamily="34" charset="0"/>
              </a:rPr>
            </a:br>
            <a:r>
              <a:rPr lang="en-CA" altLang="en-US" sz="2400">
                <a:latin typeface="Britannic Bold" panose="020B0903060703020204" pitchFamily="34" charset="0"/>
              </a:rPr>
              <a:t> in Very Elderly People</a:t>
            </a:r>
            <a:endParaRPr lang="en-US" altLang="en-US" sz="2400">
              <a:latin typeface="Britannic Bold" panose="020B0903060703020204" pitchFamily="34" charset="0"/>
            </a:endParaRPr>
          </a:p>
        </p:txBody>
      </p:sp>
      <p:pic>
        <p:nvPicPr>
          <p:cNvPr id="983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1" y="1314450"/>
            <a:ext cx="4164806" cy="37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Box 3"/>
          <p:cNvSpPr txBox="1">
            <a:spLocks noChangeArrowheads="1"/>
          </p:cNvSpPr>
          <p:nvPr/>
        </p:nvSpPr>
        <p:spPr bwMode="auto">
          <a:xfrm>
            <a:off x="6057900" y="4057651"/>
            <a:ext cx="17716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350">
                <a:solidFill>
                  <a:schemeClr val="tx2"/>
                </a:solidFill>
                <a:latin typeface="Arial" panose="020B0604020202020204" pitchFamily="34" charset="0"/>
              </a:rPr>
              <a:t>Fiatarone, NEJM 1994;330:1769-1775.</a:t>
            </a:r>
            <a:endParaRPr lang="en-US" altLang="en-US" sz="1350">
              <a:solidFill>
                <a:schemeClr val="tx2"/>
              </a:solidFill>
              <a:latin typeface="Arial" panose="020B0604020202020204" pitchFamily="34" charset="0"/>
            </a:endParaRPr>
          </a:p>
        </p:txBody>
      </p:sp>
    </p:spTree>
    <p:extLst>
      <p:ext uri="{BB962C8B-B14F-4D97-AF65-F5344CB8AC3E}">
        <p14:creationId xmlns:p14="http://schemas.microsoft.com/office/powerpoint/2010/main" val="725559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1487026" y="2520554"/>
            <a:ext cx="11621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ICU patients</a:t>
            </a:r>
          </a:p>
        </p:txBody>
      </p:sp>
      <p:sp>
        <p:nvSpPr>
          <p:cNvPr id="99331" name="Rectangle 5"/>
          <p:cNvSpPr>
            <a:spLocks noChangeArrowheads="1"/>
          </p:cNvSpPr>
          <p:nvPr/>
        </p:nvSpPr>
        <p:spPr bwMode="auto">
          <a:xfrm>
            <a:off x="3075427" y="2520554"/>
            <a:ext cx="36067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900">
                <a:latin typeface="Arial" panose="020B0604020202020204" pitchFamily="34" charset="0"/>
              </a:rPr>
              <a:t>R</a:t>
            </a:r>
            <a:endParaRPr lang="en-US" altLang="en-US" sz="1800">
              <a:latin typeface="Albertus Extra Bold"/>
            </a:endParaRPr>
          </a:p>
        </p:txBody>
      </p:sp>
      <p:sp>
        <p:nvSpPr>
          <p:cNvPr id="99332" name="Rectangle 6"/>
          <p:cNvSpPr>
            <a:spLocks noChangeArrowheads="1"/>
          </p:cNvSpPr>
          <p:nvPr/>
        </p:nvSpPr>
        <p:spPr bwMode="auto">
          <a:xfrm>
            <a:off x="3414713" y="1332310"/>
            <a:ext cx="2514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Extra protein for 7-10 days</a:t>
            </a:r>
          </a:p>
          <a:p>
            <a:pPr algn="ctr">
              <a:spcBef>
                <a:spcPct val="0"/>
              </a:spcBef>
              <a:buFontTx/>
              <a:buNone/>
            </a:pPr>
            <a:r>
              <a:rPr lang="en-US" altLang="en-US" sz="1650">
                <a:latin typeface="Albertus Extra Bold"/>
              </a:rPr>
              <a:t>And early mobility/exercise </a:t>
            </a:r>
            <a:endParaRPr lang="en-US" altLang="en-US" sz="1800">
              <a:latin typeface="Albertus Extra Bold"/>
            </a:endParaRPr>
          </a:p>
        </p:txBody>
      </p:sp>
      <p:sp>
        <p:nvSpPr>
          <p:cNvPr id="99333" name="Rectangle 7"/>
          <p:cNvSpPr>
            <a:spLocks noChangeArrowheads="1"/>
          </p:cNvSpPr>
          <p:nvPr/>
        </p:nvSpPr>
        <p:spPr bwMode="auto">
          <a:xfrm>
            <a:off x="3608644" y="3777854"/>
            <a:ext cx="220413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Standard underfeeding </a:t>
            </a:r>
          </a:p>
          <a:p>
            <a:pPr algn="ctr">
              <a:spcBef>
                <a:spcPct val="0"/>
              </a:spcBef>
              <a:buFontTx/>
              <a:buNone/>
            </a:pPr>
            <a:r>
              <a:rPr lang="en-US" altLang="en-US" sz="1650">
                <a:latin typeface="Arial" panose="020B0604020202020204" pitchFamily="34" charset="0"/>
              </a:rPr>
              <a:t>and bedrest</a:t>
            </a:r>
            <a:endParaRPr lang="en-US" altLang="en-US" sz="1800">
              <a:latin typeface="Albertus Extra Bold"/>
            </a:endParaRPr>
          </a:p>
        </p:txBody>
      </p:sp>
      <p:sp>
        <p:nvSpPr>
          <p:cNvPr id="99334" name="Freeform 10"/>
          <p:cNvSpPr>
            <a:spLocks/>
          </p:cNvSpPr>
          <p:nvPr/>
        </p:nvSpPr>
        <p:spPr bwMode="auto">
          <a:xfrm>
            <a:off x="2821782" y="2438401"/>
            <a:ext cx="813197" cy="736997"/>
          </a:xfrm>
          <a:custGeom>
            <a:avLst/>
            <a:gdLst>
              <a:gd name="T0" fmla="*/ 2147483646 w 2050"/>
              <a:gd name="T1" fmla="*/ 2147483646 h 1857"/>
              <a:gd name="T2" fmla="*/ 2147483646 w 2050"/>
              <a:gd name="T3" fmla="*/ 2147483646 h 1857"/>
              <a:gd name="T4" fmla="*/ 2147483646 w 2050"/>
              <a:gd name="T5" fmla="*/ 2147483646 h 1857"/>
              <a:gd name="T6" fmla="*/ 2147483646 w 2050"/>
              <a:gd name="T7" fmla="*/ 2147483646 h 1857"/>
              <a:gd name="T8" fmla="*/ 2147483646 w 2050"/>
              <a:gd name="T9" fmla="*/ 2147483646 h 1857"/>
              <a:gd name="T10" fmla="*/ 2147483646 w 2050"/>
              <a:gd name="T11" fmla="*/ 2147483646 h 1857"/>
              <a:gd name="T12" fmla="*/ 2147483646 w 2050"/>
              <a:gd name="T13" fmla="*/ 2147483646 h 1857"/>
              <a:gd name="T14" fmla="*/ 2147483646 w 2050"/>
              <a:gd name="T15" fmla="*/ 2147483646 h 1857"/>
              <a:gd name="T16" fmla="*/ 2147483646 w 2050"/>
              <a:gd name="T17" fmla="*/ 0 h 1857"/>
              <a:gd name="T18" fmla="*/ 2147483646 w 2050"/>
              <a:gd name="T19" fmla="*/ 2147483646 h 1857"/>
              <a:gd name="T20" fmla="*/ 2147483646 w 2050"/>
              <a:gd name="T21" fmla="*/ 2147483646 h 1857"/>
              <a:gd name="T22" fmla="*/ 2147483646 w 2050"/>
              <a:gd name="T23" fmla="*/ 2147483646 h 1857"/>
              <a:gd name="T24" fmla="*/ 2147483646 w 2050"/>
              <a:gd name="T25" fmla="*/ 2147483646 h 1857"/>
              <a:gd name="T26" fmla="*/ 2147483646 w 2050"/>
              <a:gd name="T27" fmla="*/ 2147483646 h 1857"/>
              <a:gd name="T28" fmla="*/ 2147483646 w 2050"/>
              <a:gd name="T29" fmla="*/ 2147483646 h 1857"/>
              <a:gd name="T30" fmla="*/ 2147483646 w 2050"/>
              <a:gd name="T31" fmla="*/ 2147483646 h 1857"/>
              <a:gd name="T32" fmla="*/ 0 w 2050"/>
              <a:gd name="T33" fmla="*/ 2147483646 h 1857"/>
              <a:gd name="T34" fmla="*/ 2147483646 w 2050"/>
              <a:gd name="T35" fmla="*/ 2147483646 h 1857"/>
              <a:gd name="T36" fmla="*/ 2147483646 w 2050"/>
              <a:gd name="T37" fmla="*/ 2147483646 h 1857"/>
              <a:gd name="T38" fmla="*/ 2147483646 w 2050"/>
              <a:gd name="T39" fmla="*/ 2147483646 h 1857"/>
              <a:gd name="T40" fmla="*/ 2147483646 w 2050"/>
              <a:gd name="T41" fmla="*/ 2147483646 h 1857"/>
              <a:gd name="T42" fmla="*/ 2147483646 w 2050"/>
              <a:gd name="T43" fmla="*/ 2147483646 h 1857"/>
              <a:gd name="T44" fmla="*/ 2147483646 w 2050"/>
              <a:gd name="T45" fmla="*/ 2147483646 h 1857"/>
              <a:gd name="T46" fmla="*/ 2147483646 w 2050"/>
              <a:gd name="T47" fmla="*/ 2147483646 h 1857"/>
              <a:gd name="T48" fmla="*/ 2147483646 w 2050"/>
              <a:gd name="T49" fmla="*/ 2147483646 h 1857"/>
              <a:gd name="T50" fmla="*/ 2147483646 w 2050"/>
              <a:gd name="T51" fmla="*/ 2147483646 h 1857"/>
              <a:gd name="T52" fmla="*/ 2147483646 w 2050"/>
              <a:gd name="T53" fmla="*/ 2147483646 h 1857"/>
              <a:gd name="T54" fmla="*/ 2147483646 w 2050"/>
              <a:gd name="T55" fmla="*/ 2147483646 h 1857"/>
              <a:gd name="T56" fmla="*/ 2147483646 w 2050"/>
              <a:gd name="T57" fmla="*/ 2147483646 h 1857"/>
              <a:gd name="T58" fmla="*/ 2147483646 w 2050"/>
              <a:gd name="T59" fmla="*/ 2147483646 h 1857"/>
              <a:gd name="T60" fmla="*/ 2147483646 w 2050"/>
              <a:gd name="T61" fmla="*/ 2147483646 h 1857"/>
              <a:gd name="T62" fmla="*/ 2147483646 w 2050"/>
              <a:gd name="T63" fmla="*/ 2147483646 h 1857"/>
              <a:gd name="T64" fmla="*/ 2147483646 w 2050"/>
              <a:gd name="T65" fmla="*/ 2147483646 h 1857"/>
              <a:gd name="T66" fmla="*/ 2147483646 w 2050"/>
              <a:gd name="T67" fmla="*/ 2147483646 h 18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0"/>
              <a:gd name="T103" fmla="*/ 0 h 1857"/>
              <a:gd name="T104" fmla="*/ 2050 w 2050"/>
              <a:gd name="T105" fmla="*/ 1857 h 18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0" h="1857">
                <a:moveTo>
                  <a:pt x="2050" y="929"/>
                </a:moveTo>
                <a:lnTo>
                  <a:pt x="2029" y="741"/>
                </a:lnTo>
                <a:lnTo>
                  <a:pt x="1969" y="567"/>
                </a:lnTo>
                <a:lnTo>
                  <a:pt x="1874" y="409"/>
                </a:lnTo>
                <a:lnTo>
                  <a:pt x="1749" y="271"/>
                </a:lnTo>
                <a:lnTo>
                  <a:pt x="1597" y="158"/>
                </a:lnTo>
                <a:lnTo>
                  <a:pt x="1423" y="73"/>
                </a:lnTo>
                <a:lnTo>
                  <a:pt x="1230" y="18"/>
                </a:lnTo>
                <a:lnTo>
                  <a:pt x="1025" y="0"/>
                </a:lnTo>
                <a:lnTo>
                  <a:pt x="818" y="18"/>
                </a:lnTo>
                <a:lnTo>
                  <a:pt x="626" y="73"/>
                </a:lnTo>
                <a:lnTo>
                  <a:pt x="451" y="158"/>
                </a:lnTo>
                <a:lnTo>
                  <a:pt x="300" y="271"/>
                </a:lnTo>
                <a:lnTo>
                  <a:pt x="174" y="409"/>
                </a:lnTo>
                <a:lnTo>
                  <a:pt x="80" y="567"/>
                </a:lnTo>
                <a:lnTo>
                  <a:pt x="20" y="741"/>
                </a:lnTo>
                <a:lnTo>
                  <a:pt x="0" y="929"/>
                </a:lnTo>
                <a:lnTo>
                  <a:pt x="20" y="1115"/>
                </a:lnTo>
                <a:lnTo>
                  <a:pt x="80" y="1289"/>
                </a:lnTo>
                <a:lnTo>
                  <a:pt x="174" y="1447"/>
                </a:lnTo>
                <a:lnTo>
                  <a:pt x="300" y="1585"/>
                </a:lnTo>
                <a:lnTo>
                  <a:pt x="451" y="1698"/>
                </a:lnTo>
                <a:lnTo>
                  <a:pt x="626" y="1784"/>
                </a:lnTo>
                <a:lnTo>
                  <a:pt x="818" y="1838"/>
                </a:lnTo>
                <a:lnTo>
                  <a:pt x="1025" y="1857"/>
                </a:lnTo>
                <a:lnTo>
                  <a:pt x="1230" y="1838"/>
                </a:lnTo>
                <a:lnTo>
                  <a:pt x="1423" y="1784"/>
                </a:lnTo>
                <a:lnTo>
                  <a:pt x="1597" y="1698"/>
                </a:lnTo>
                <a:lnTo>
                  <a:pt x="1749" y="1585"/>
                </a:lnTo>
                <a:lnTo>
                  <a:pt x="1874" y="1447"/>
                </a:lnTo>
                <a:lnTo>
                  <a:pt x="1969" y="1289"/>
                </a:lnTo>
                <a:lnTo>
                  <a:pt x="2029" y="1115"/>
                </a:lnTo>
                <a:lnTo>
                  <a:pt x="2050" y="929"/>
                </a:lnTo>
              </a:path>
            </a:pathLst>
          </a:custGeom>
          <a:noFill/>
          <a:ln w="238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9335" name="Line 11"/>
          <p:cNvSpPr>
            <a:spLocks noChangeShapeType="1"/>
          </p:cNvSpPr>
          <p:nvPr/>
        </p:nvSpPr>
        <p:spPr bwMode="auto">
          <a:xfrm flipV="1">
            <a:off x="3299222" y="1976437"/>
            <a:ext cx="594122" cy="444104"/>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9336" name="Freeform 12"/>
          <p:cNvSpPr>
            <a:spLocks/>
          </p:cNvSpPr>
          <p:nvPr/>
        </p:nvSpPr>
        <p:spPr bwMode="auto">
          <a:xfrm>
            <a:off x="3810000" y="1918097"/>
            <a:ext cx="161925" cy="147638"/>
          </a:xfrm>
          <a:custGeom>
            <a:avLst/>
            <a:gdLst>
              <a:gd name="T0" fmla="*/ 0 w 406"/>
              <a:gd name="T1" fmla="*/ 2147483646 h 373"/>
              <a:gd name="T2" fmla="*/ 2147483646 w 406"/>
              <a:gd name="T3" fmla="*/ 0 h 373"/>
              <a:gd name="T4" fmla="*/ 2147483646 w 406"/>
              <a:gd name="T5" fmla="*/ 2147483646 h 373"/>
              <a:gd name="T6" fmla="*/ 2147483646 w 406"/>
              <a:gd name="T7" fmla="*/ 2147483646 h 373"/>
              <a:gd name="T8" fmla="*/ 0 w 406"/>
              <a:gd name="T9" fmla="*/ 2147483646 h 373"/>
              <a:gd name="T10" fmla="*/ 0 60000 65536"/>
              <a:gd name="T11" fmla="*/ 0 60000 65536"/>
              <a:gd name="T12" fmla="*/ 0 60000 65536"/>
              <a:gd name="T13" fmla="*/ 0 60000 65536"/>
              <a:gd name="T14" fmla="*/ 0 60000 65536"/>
              <a:gd name="T15" fmla="*/ 0 w 406"/>
              <a:gd name="T16" fmla="*/ 0 h 373"/>
              <a:gd name="T17" fmla="*/ 406 w 406"/>
              <a:gd name="T18" fmla="*/ 373 h 373"/>
            </a:gdLst>
            <a:ahLst/>
            <a:cxnLst>
              <a:cxn ang="T10">
                <a:pos x="T0" y="T1"/>
              </a:cxn>
              <a:cxn ang="T11">
                <a:pos x="T2" y="T3"/>
              </a:cxn>
              <a:cxn ang="T12">
                <a:pos x="T4" y="T5"/>
              </a:cxn>
              <a:cxn ang="T13">
                <a:pos x="T6" y="T7"/>
              </a:cxn>
              <a:cxn ang="T14">
                <a:pos x="T8" y="T9"/>
              </a:cxn>
            </a:cxnLst>
            <a:rect l="T15" t="T16" r="T17" b="T18"/>
            <a:pathLst>
              <a:path w="406" h="373">
                <a:moveTo>
                  <a:pt x="0" y="71"/>
                </a:moveTo>
                <a:lnTo>
                  <a:pt x="406" y="0"/>
                </a:lnTo>
                <a:lnTo>
                  <a:pt x="218" y="373"/>
                </a:lnTo>
                <a:lnTo>
                  <a:pt x="208" y="148"/>
                </a:lnTo>
                <a:lnTo>
                  <a:pt x="0"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9337" name="Line 13"/>
          <p:cNvSpPr>
            <a:spLocks noChangeShapeType="1"/>
          </p:cNvSpPr>
          <p:nvPr/>
        </p:nvSpPr>
        <p:spPr bwMode="auto">
          <a:xfrm>
            <a:off x="3295650" y="3201591"/>
            <a:ext cx="528638" cy="456009"/>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9338" name="Freeform 14"/>
          <p:cNvSpPr>
            <a:spLocks/>
          </p:cNvSpPr>
          <p:nvPr/>
        </p:nvSpPr>
        <p:spPr bwMode="auto">
          <a:xfrm>
            <a:off x="3738563" y="3569494"/>
            <a:ext cx="159544" cy="152400"/>
          </a:xfrm>
          <a:custGeom>
            <a:avLst/>
            <a:gdLst>
              <a:gd name="T0" fmla="*/ 2147483646 w 401"/>
              <a:gd name="T1" fmla="*/ 0 h 385"/>
              <a:gd name="T2" fmla="*/ 2147483646 w 401"/>
              <a:gd name="T3" fmla="*/ 2147483646 h 385"/>
              <a:gd name="T4" fmla="*/ 0 w 401"/>
              <a:gd name="T5" fmla="*/ 2147483646 h 385"/>
              <a:gd name="T6" fmla="*/ 2147483646 w 401"/>
              <a:gd name="T7" fmla="*/ 2147483646 h 385"/>
              <a:gd name="T8" fmla="*/ 2147483646 w 401"/>
              <a:gd name="T9" fmla="*/ 0 h 385"/>
              <a:gd name="T10" fmla="*/ 0 60000 65536"/>
              <a:gd name="T11" fmla="*/ 0 60000 65536"/>
              <a:gd name="T12" fmla="*/ 0 60000 65536"/>
              <a:gd name="T13" fmla="*/ 0 60000 65536"/>
              <a:gd name="T14" fmla="*/ 0 60000 65536"/>
              <a:gd name="T15" fmla="*/ 0 w 401"/>
              <a:gd name="T16" fmla="*/ 0 h 385"/>
              <a:gd name="T17" fmla="*/ 401 w 401"/>
              <a:gd name="T18" fmla="*/ 385 h 385"/>
            </a:gdLst>
            <a:ahLst/>
            <a:cxnLst>
              <a:cxn ang="T10">
                <a:pos x="T0" y="T1"/>
              </a:cxn>
              <a:cxn ang="T11">
                <a:pos x="T2" y="T3"/>
              </a:cxn>
              <a:cxn ang="T12">
                <a:pos x="T4" y="T5"/>
              </a:cxn>
              <a:cxn ang="T13">
                <a:pos x="T6" y="T7"/>
              </a:cxn>
              <a:cxn ang="T14">
                <a:pos x="T8" y="T9"/>
              </a:cxn>
            </a:cxnLst>
            <a:rect l="T15" t="T16" r="T17" b="T18"/>
            <a:pathLst>
              <a:path w="401" h="385">
                <a:moveTo>
                  <a:pt x="239" y="0"/>
                </a:moveTo>
                <a:lnTo>
                  <a:pt x="401" y="385"/>
                </a:lnTo>
                <a:lnTo>
                  <a:pt x="0" y="286"/>
                </a:lnTo>
                <a:lnTo>
                  <a:pt x="214" y="223"/>
                </a:lnTo>
                <a:lnTo>
                  <a:pt x="2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9339" name="Rectangle 4"/>
          <p:cNvSpPr>
            <a:spLocks noChangeArrowheads="1"/>
          </p:cNvSpPr>
          <p:nvPr/>
        </p:nvSpPr>
        <p:spPr bwMode="auto">
          <a:xfrm>
            <a:off x="1474247" y="2863454"/>
            <a:ext cx="12198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Fed enterally</a:t>
            </a:r>
          </a:p>
        </p:txBody>
      </p:sp>
      <p:sp>
        <p:nvSpPr>
          <p:cNvPr id="99340" name="TextBox 41"/>
          <p:cNvSpPr txBox="1">
            <a:spLocks noChangeArrowheads="1"/>
          </p:cNvSpPr>
          <p:nvPr/>
        </p:nvSpPr>
        <p:spPr bwMode="auto">
          <a:xfrm>
            <a:off x="6115050" y="1949054"/>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800">
                <a:latin typeface="Arial" panose="020B0604020202020204" pitchFamily="34" charset="0"/>
              </a:rPr>
              <a:t>Primary Outcome</a:t>
            </a:r>
          </a:p>
        </p:txBody>
      </p:sp>
      <p:grpSp>
        <p:nvGrpSpPr>
          <p:cNvPr id="99341" name="Group 1"/>
          <p:cNvGrpSpPr>
            <a:grpSpLocks/>
          </p:cNvGrpSpPr>
          <p:nvPr/>
        </p:nvGrpSpPr>
        <p:grpSpPr bwMode="auto">
          <a:xfrm>
            <a:off x="6125766" y="2740819"/>
            <a:ext cx="1445419" cy="1371600"/>
            <a:chOff x="6860792" y="3276600"/>
            <a:chExt cx="1927225" cy="2057400"/>
          </a:xfrm>
        </p:grpSpPr>
        <p:sp>
          <p:nvSpPr>
            <p:cNvPr id="99345" name="Rectangle 40"/>
            <p:cNvSpPr>
              <a:spLocks noChangeArrowheads="1"/>
            </p:cNvSpPr>
            <p:nvPr/>
          </p:nvSpPr>
          <p:spPr bwMode="auto">
            <a:xfrm>
              <a:off x="6934200" y="3276600"/>
              <a:ext cx="1752600" cy="2057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sz="1800">
                <a:solidFill>
                  <a:schemeClr val="tx2"/>
                </a:solidFill>
                <a:latin typeface="Arial" panose="020B0604020202020204" pitchFamily="34" charset="0"/>
              </a:endParaRPr>
            </a:p>
          </p:txBody>
        </p:sp>
        <p:sp>
          <p:nvSpPr>
            <p:cNvPr id="99346" name="TextBox 42"/>
            <p:cNvSpPr txBox="1">
              <a:spLocks noChangeArrowheads="1"/>
            </p:cNvSpPr>
            <p:nvPr/>
          </p:nvSpPr>
          <p:spPr bwMode="auto">
            <a:xfrm>
              <a:off x="6860792" y="3510756"/>
              <a:ext cx="1927225" cy="180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800">
                  <a:solidFill>
                    <a:srgbClr val="FF0000"/>
                  </a:solidFill>
                  <a:latin typeface="Arial" panose="020B0604020202020204" pitchFamily="34" charset="0"/>
                </a:rPr>
                <a:t>Activity or performance based metric</a:t>
              </a:r>
            </a:p>
          </p:txBody>
        </p:sp>
      </p:grpSp>
      <p:sp>
        <p:nvSpPr>
          <p:cNvPr id="99342" name="Rectangle 3"/>
          <p:cNvSpPr>
            <a:spLocks noChangeArrowheads="1"/>
          </p:cNvSpPr>
          <p:nvPr/>
        </p:nvSpPr>
        <p:spPr bwMode="auto">
          <a:xfrm>
            <a:off x="1642519" y="3201591"/>
            <a:ext cx="85119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50">
                <a:latin typeface="Arial" panose="020B0604020202020204" pitchFamily="34" charset="0"/>
              </a:rPr>
              <a:t>Nutric </a:t>
            </a:r>
            <a:r>
              <a:rPr lang="en-US" altLang="en-US" sz="1650" u="sng">
                <a:latin typeface="Arial" panose="020B0604020202020204" pitchFamily="34" charset="0"/>
              </a:rPr>
              <a:t>&gt;</a:t>
            </a:r>
            <a:r>
              <a:rPr lang="en-US" altLang="en-US" sz="1650">
                <a:latin typeface="Arial" panose="020B0604020202020204" pitchFamily="34" charset="0"/>
              </a:rPr>
              <a:t>5</a:t>
            </a:r>
            <a:endParaRPr lang="en-US" altLang="en-US" sz="1800">
              <a:latin typeface="Albertus Extra Bold"/>
            </a:endParaRPr>
          </a:p>
        </p:txBody>
      </p:sp>
      <p:sp>
        <p:nvSpPr>
          <p:cNvPr id="99343" name="TextBox 19"/>
          <p:cNvSpPr txBox="1">
            <a:spLocks noChangeArrowheads="1"/>
          </p:cNvSpPr>
          <p:nvPr/>
        </p:nvSpPr>
        <p:spPr bwMode="auto">
          <a:xfrm>
            <a:off x="3829050" y="2463404"/>
            <a:ext cx="1428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200">
                <a:latin typeface="Arial" panose="020B0604020202020204" pitchFamily="34" charset="0"/>
              </a:rPr>
              <a:t>Stratified by:</a:t>
            </a:r>
          </a:p>
          <a:p>
            <a:pPr algn="ctr">
              <a:spcBef>
                <a:spcPct val="0"/>
              </a:spcBef>
              <a:buFontTx/>
              <a:buNone/>
            </a:pPr>
            <a:r>
              <a:rPr lang="en-CA" altLang="en-US" sz="1200">
                <a:latin typeface="Arial" panose="020B0604020202020204" pitchFamily="34" charset="0"/>
              </a:rPr>
              <a:t>Site</a:t>
            </a:r>
          </a:p>
          <a:p>
            <a:pPr algn="ctr">
              <a:spcBef>
                <a:spcPct val="0"/>
              </a:spcBef>
              <a:buFontTx/>
              <a:buNone/>
            </a:pPr>
            <a:r>
              <a:rPr lang="en-CA" altLang="en-US" sz="1200">
                <a:latin typeface="Arial" panose="020B0604020202020204" pitchFamily="34" charset="0"/>
              </a:rPr>
              <a:t>BMI</a:t>
            </a:r>
          </a:p>
          <a:p>
            <a:pPr algn="ctr">
              <a:spcBef>
                <a:spcPct val="0"/>
              </a:spcBef>
              <a:buFontTx/>
              <a:buNone/>
            </a:pPr>
            <a:r>
              <a:rPr lang="en-CA" altLang="en-US" sz="1200">
                <a:latin typeface="Arial" panose="020B0604020202020204" pitchFamily="34" charset="0"/>
              </a:rPr>
              <a:t>Med vs Surg</a:t>
            </a:r>
          </a:p>
        </p:txBody>
      </p:sp>
      <p:sp>
        <p:nvSpPr>
          <p:cNvPr id="99344" name="Rectangle 33"/>
          <p:cNvSpPr>
            <a:spLocks noChangeArrowheads="1"/>
          </p:cNvSpPr>
          <p:nvPr/>
        </p:nvSpPr>
        <p:spPr bwMode="auto">
          <a:xfrm>
            <a:off x="2000250" y="114300"/>
            <a:ext cx="5181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800">
                <a:solidFill>
                  <a:schemeClr val="tx2"/>
                </a:solidFill>
                <a:latin typeface="Britannic Bold" panose="020B0903060703020204" pitchFamily="34" charset="0"/>
              </a:rPr>
              <a:t>Nutrition and EXercise Interventional Study in critically ill patients</a:t>
            </a:r>
          </a:p>
          <a:p>
            <a:pPr algn="ctr">
              <a:spcBef>
                <a:spcPct val="0"/>
              </a:spcBef>
              <a:buFontTx/>
              <a:buNone/>
            </a:pPr>
            <a:r>
              <a:rPr lang="en-US" altLang="en-US" sz="2100">
                <a:solidFill>
                  <a:srgbClr val="FFFF00"/>
                </a:solidFill>
                <a:latin typeface="Britannic Bold" panose="020B0903060703020204" pitchFamily="34" charset="0"/>
              </a:rPr>
              <a:t>The NEXIS study</a:t>
            </a:r>
          </a:p>
        </p:txBody>
      </p:sp>
    </p:spTree>
    <p:extLst>
      <p:ext uri="{BB962C8B-B14F-4D97-AF65-F5344CB8AC3E}">
        <p14:creationId xmlns:p14="http://schemas.microsoft.com/office/powerpoint/2010/main" val="37783592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57045" y="175403"/>
            <a:ext cx="7772400" cy="857250"/>
          </a:xfrm>
        </p:spPr>
        <p:txBody>
          <a:bodyPr/>
          <a:lstStyle/>
          <a:p>
            <a:r>
              <a:rPr lang="en-CA" altLang="en-US" dirty="0" smtClean="0"/>
              <a:t>In Conclusion</a:t>
            </a:r>
            <a:endParaRPr lang="en-US" altLang="en-US" dirty="0"/>
          </a:p>
        </p:txBody>
      </p:sp>
      <p:sp>
        <p:nvSpPr>
          <p:cNvPr id="95235" name="Rectangle 3"/>
          <p:cNvSpPr>
            <a:spLocks noGrp="1" noChangeArrowheads="1"/>
          </p:cNvSpPr>
          <p:nvPr>
            <p:ph idx="1"/>
          </p:nvPr>
        </p:nvSpPr>
        <p:spPr>
          <a:xfrm>
            <a:off x="592347" y="1032653"/>
            <a:ext cx="7772400" cy="3086100"/>
          </a:xfrm>
        </p:spPr>
        <p:txBody>
          <a:bodyPr/>
          <a:lstStyle/>
          <a:p>
            <a:r>
              <a:rPr lang="en-US" altLang="en-US" dirty="0" smtClean="0"/>
              <a:t>Controversy exists regarding optimal protein and amino acid doses in critically ill patients. </a:t>
            </a:r>
          </a:p>
          <a:p>
            <a:r>
              <a:rPr lang="en-US" altLang="en-US" dirty="0" smtClean="0"/>
              <a:t>Overall, weight of evidence support increased protein administration</a:t>
            </a:r>
          </a:p>
          <a:p>
            <a:r>
              <a:rPr lang="en-US" altLang="en-US" dirty="0"/>
              <a:t>Not all patients will benefit the same from optimal or high protein dosing</a:t>
            </a:r>
          </a:p>
          <a:p>
            <a:r>
              <a:rPr lang="en-US" altLang="en-US" dirty="0" smtClean="0"/>
              <a:t>Further RCTs are warranted</a:t>
            </a:r>
          </a:p>
          <a:p>
            <a:r>
              <a:rPr lang="en-US" altLang="en-US" dirty="0" smtClean="0"/>
              <a:t>Second generation EN feeding protocols (PEP uP) or IV amino acids or supplemental PN may be considered to optimize protein intake</a:t>
            </a:r>
          </a:p>
          <a:p>
            <a:r>
              <a:rPr lang="en-US" altLang="en-US" dirty="0"/>
              <a:t>May be combination of activity and optimal nutrition will result in greatest preservation of lean muscle mass and best patient-centered outcomes?</a:t>
            </a:r>
          </a:p>
          <a:p>
            <a:endParaRPr lang="en-US" altLang="en-US" dirty="0"/>
          </a:p>
        </p:txBody>
      </p:sp>
    </p:spTree>
    <p:extLst>
      <p:ext uri="{BB962C8B-B14F-4D97-AF65-F5344CB8AC3E}">
        <p14:creationId xmlns:p14="http://schemas.microsoft.com/office/powerpoint/2010/main" val="15054042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114550" y="1433512"/>
            <a:ext cx="3481388" cy="3195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03" name="AutoShape 3"/>
          <p:cNvSpPr>
            <a:spLocks noChangeArrowheads="1"/>
          </p:cNvSpPr>
          <p:nvPr/>
        </p:nvSpPr>
        <p:spPr bwMode="auto">
          <a:xfrm>
            <a:off x="5069681" y="253604"/>
            <a:ext cx="2343150" cy="2171700"/>
          </a:xfrm>
          <a:prstGeom prst="wedgeEllipseCallout">
            <a:avLst>
              <a:gd name="adj1" fmla="val -85861"/>
              <a:gd name="adj2" fmla="val 22148"/>
            </a:avLst>
          </a:prstGeom>
          <a:solidFill>
            <a:schemeClr val="tx1"/>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700" b="1">
                <a:solidFill>
                  <a:schemeClr val="bg2"/>
                </a:solidFill>
                <a:latin typeface="Arial" panose="020B0604020202020204" pitchFamily="34" charset="0"/>
              </a:rPr>
              <a:t>Questions?</a:t>
            </a:r>
          </a:p>
        </p:txBody>
      </p:sp>
    </p:spTree>
    <p:extLst>
      <p:ext uri="{BB962C8B-B14F-4D97-AF65-F5344CB8AC3E}">
        <p14:creationId xmlns:p14="http://schemas.microsoft.com/office/powerpoint/2010/main" val="14058589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86099" y="1828800"/>
            <a:ext cx="4689175" cy="857250"/>
          </a:xfrm>
        </p:spPr>
        <p:txBody>
          <a:bodyPr/>
          <a:lstStyle/>
          <a:p>
            <a:r>
              <a:rPr lang="en-CA" altLang="en-US" sz="2700" dirty="0"/>
              <a:t>What is the optimal </a:t>
            </a:r>
            <a:r>
              <a:rPr lang="en-CA" altLang="en-US" sz="2700" dirty="0" smtClean="0"/>
              <a:t>amount </a:t>
            </a:r>
            <a:r>
              <a:rPr lang="en-CA" altLang="en-US" sz="2700" dirty="0"/>
              <a:t>of </a:t>
            </a:r>
            <a:r>
              <a:rPr lang="en-CA" altLang="en-US" sz="2700" dirty="0" smtClean="0"/>
              <a:t>protein/calories </a:t>
            </a:r>
            <a:r>
              <a:rPr lang="en-CA" altLang="en-US" sz="2700" dirty="0"/>
              <a:t>in the critically ill?</a:t>
            </a:r>
          </a:p>
        </p:txBody>
      </p:sp>
      <p:pic>
        <p:nvPicPr>
          <p:cNvPr id="4" name="Picture 3"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p:spPr>
      </p:pic>
    </p:spTree>
    <p:extLst>
      <p:ext uri="{BB962C8B-B14F-4D97-AF65-F5344CB8AC3E}">
        <p14:creationId xmlns:p14="http://schemas.microsoft.com/office/powerpoint/2010/main" val="3851547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963" y="1496616"/>
            <a:ext cx="6696075" cy="215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9306" y="450083"/>
            <a:ext cx="8609161" cy="830997"/>
          </a:xfrm>
          <a:prstGeom prst="rect">
            <a:avLst/>
          </a:prstGeom>
          <a:noFill/>
        </p:spPr>
        <p:txBody>
          <a:bodyPr wrap="square" rtlCol="0">
            <a:spAutoFit/>
          </a:bodyPr>
          <a:lstStyle/>
          <a:p>
            <a:pPr algn="ctr"/>
            <a:r>
              <a:rPr lang="en-CA" sz="2400" b="1" dirty="0">
                <a:solidFill>
                  <a:schemeClr val="tx2"/>
                </a:solidFill>
                <a:latin typeface="+mj-lt"/>
              </a:rPr>
              <a:t>What </a:t>
            </a:r>
            <a:r>
              <a:rPr lang="en-CA" sz="2400" b="1" dirty="0" smtClean="0">
                <a:solidFill>
                  <a:schemeClr val="tx2"/>
                </a:solidFill>
                <a:latin typeface="+mj-lt"/>
              </a:rPr>
              <a:t>is the evidence that </a:t>
            </a:r>
            <a:r>
              <a:rPr lang="en-CA" sz="2400" b="1" dirty="0">
                <a:solidFill>
                  <a:schemeClr val="tx2"/>
                </a:solidFill>
                <a:latin typeface="+mj-lt"/>
              </a:rPr>
              <a:t>exogenously administered amino </a:t>
            </a:r>
            <a:r>
              <a:rPr lang="en-CA" sz="2400" b="1" dirty="0" smtClean="0">
                <a:solidFill>
                  <a:schemeClr val="tx2"/>
                </a:solidFill>
                <a:latin typeface="+mj-lt"/>
              </a:rPr>
              <a:t>acids/protein favorably impacts clinical outcomes?</a:t>
            </a:r>
            <a:endParaRPr lang="en-CA" sz="2400" b="1" dirty="0">
              <a:solidFill>
                <a:schemeClr val="tx2"/>
              </a:solidFill>
              <a:latin typeface="+mj-lt"/>
            </a:endParaRPr>
          </a:p>
        </p:txBody>
      </p:sp>
    </p:spTree>
    <p:extLst>
      <p:ext uri="{BB962C8B-B14F-4D97-AF65-F5344CB8AC3E}">
        <p14:creationId xmlns:p14="http://schemas.microsoft.com/office/powerpoint/2010/main" val="1785902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485900" y="171450"/>
            <a:ext cx="6343650" cy="857250"/>
          </a:xfrm>
        </p:spPr>
        <p:txBody>
          <a:bodyPr/>
          <a:lstStyle/>
          <a:p>
            <a:r>
              <a:rPr lang="en-CA" altLang="en-US" sz="3200" dirty="0"/>
              <a:t>Impact of Protein Intake on </a:t>
            </a:r>
            <a:r>
              <a:rPr lang="en-CA" altLang="en-US" sz="3200" dirty="0" smtClean="0"/>
              <a:t/>
            </a:r>
            <a:br>
              <a:rPr lang="en-CA" altLang="en-US" sz="3200" dirty="0" smtClean="0"/>
            </a:br>
            <a:r>
              <a:rPr lang="en-CA" altLang="en-US" sz="3200" dirty="0" smtClean="0"/>
              <a:t>60-day </a:t>
            </a:r>
            <a:r>
              <a:rPr lang="en-CA" altLang="en-US" sz="3200" dirty="0"/>
              <a:t>Mortality</a:t>
            </a:r>
          </a:p>
        </p:txBody>
      </p:sp>
      <p:sp>
        <p:nvSpPr>
          <p:cNvPr id="40963" name="Content Placeholder 2"/>
          <p:cNvSpPr>
            <a:spLocks noGrp="1"/>
          </p:cNvSpPr>
          <p:nvPr>
            <p:ph idx="1"/>
          </p:nvPr>
        </p:nvSpPr>
        <p:spPr>
          <a:xfrm>
            <a:off x="1314450" y="1143000"/>
            <a:ext cx="6686550" cy="3086100"/>
          </a:xfrm>
        </p:spPr>
        <p:txBody>
          <a:bodyPr/>
          <a:lstStyle/>
          <a:p>
            <a:r>
              <a:rPr lang="en-CA" altLang="en-US" sz="1500" dirty="0"/>
              <a:t>Data from 2828 patients from 2013 International Nutrition Survey</a:t>
            </a:r>
          </a:p>
        </p:txBody>
      </p:sp>
      <p:graphicFrame>
        <p:nvGraphicFramePr>
          <p:cNvPr id="4" name="Table 3"/>
          <p:cNvGraphicFramePr>
            <a:graphicFrameLocks noGrp="1"/>
          </p:cNvGraphicFramePr>
          <p:nvPr>
            <p:extLst/>
          </p:nvPr>
        </p:nvGraphicFramePr>
        <p:xfrm>
          <a:off x="2057400" y="1547813"/>
          <a:ext cx="4629150" cy="2686051"/>
        </p:xfrm>
        <a:graphic>
          <a:graphicData uri="http://schemas.openxmlformats.org/drawingml/2006/table">
            <a:tbl>
              <a:tblPr firstRow="1" firstCol="1" bandRow="1">
                <a:tableStyleId>{5C22544A-7EE6-4342-B048-85BDC9FD1C3A}</a:tableStyleId>
              </a:tblPr>
              <a:tblGrid>
                <a:gridCol w="1541875"/>
                <a:gridCol w="212437"/>
                <a:gridCol w="1329177"/>
                <a:gridCol w="1545661"/>
              </a:tblGrid>
              <a:tr h="279454">
                <a:tc>
                  <a:txBody>
                    <a:bodyPr/>
                    <a:lstStyle/>
                    <a:p>
                      <a:pPr>
                        <a:lnSpc>
                          <a:spcPct val="115000"/>
                        </a:lnSpc>
                        <a:spcAft>
                          <a:spcPts val="0"/>
                        </a:spcAft>
                      </a:pPr>
                      <a:r>
                        <a:rPr lang="en-US" sz="12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gridSpan="3">
                  <a:txBody>
                    <a:bodyPr/>
                    <a:lstStyle/>
                    <a:p>
                      <a:pPr algn="ctr">
                        <a:lnSpc>
                          <a:spcPct val="115000"/>
                        </a:lnSpc>
                        <a:spcAft>
                          <a:spcPts val="0"/>
                        </a:spcAft>
                      </a:pPr>
                      <a:r>
                        <a:rPr lang="en-US" sz="1200" dirty="0">
                          <a:solidFill>
                            <a:schemeClr val="tx1"/>
                          </a:solidFill>
                          <a:effectLst/>
                        </a:rPr>
                        <a:t>Patients in ICU ≥ 4 d</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hMerge="1">
                  <a:txBody>
                    <a:bodyPr/>
                    <a:lstStyle/>
                    <a:p>
                      <a:endParaRPr lang="en-CA"/>
                    </a:p>
                  </a:txBody>
                  <a:tcPr/>
                </a:tc>
                <a:tc hMerge="1">
                  <a:txBody>
                    <a:bodyPr/>
                    <a:lstStyle/>
                    <a:p>
                      <a:endParaRPr lang="en-CA"/>
                    </a:p>
                  </a:txBody>
                  <a:tcPr/>
                </a:tc>
              </a:tr>
              <a:tr h="422428">
                <a:tc>
                  <a:txBody>
                    <a:bodyPr/>
                    <a:lstStyle/>
                    <a:p>
                      <a:pPr>
                        <a:lnSpc>
                          <a:spcPct val="115000"/>
                        </a:lnSpc>
                        <a:spcAft>
                          <a:spcPts val="0"/>
                        </a:spcAft>
                      </a:pPr>
                      <a:r>
                        <a:rPr lang="en-US" sz="1200" dirty="0">
                          <a:solidFill>
                            <a:schemeClr val="tx1"/>
                          </a:solidFill>
                          <a:effectLst/>
                        </a:rPr>
                        <a:t>Variable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gridSpan="3">
                  <a:txBody>
                    <a:bodyPr/>
                    <a:lstStyle/>
                    <a:p>
                      <a:pPr algn="ctr">
                        <a:lnSpc>
                          <a:spcPct val="115000"/>
                        </a:lnSpc>
                        <a:spcAft>
                          <a:spcPts val="0"/>
                        </a:spcAft>
                      </a:pPr>
                      <a:r>
                        <a:rPr lang="en-US" sz="1200" dirty="0">
                          <a:solidFill>
                            <a:schemeClr val="tx1"/>
                          </a:solidFill>
                          <a:effectLst/>
                        </a:rPr>
                        <a:t>60-Day Mortality, Odds Ratio  (95% CI)</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hMerge="1">
                  <a:txBody>
                    <a:bodyPr/>
                    <a:lstStyle/>
                    <a:p>
                      <a:endParaRPr lang="en-CA"/>
                    </a:p>
                  </a:txBody>
                  <a:tcPr/>
                </a:tc>
                <a:tc hMerge="1">
                  <a:txBody>
                    <a:bodyPr/>
                    <a:lstStyle/>
                    <a:p>
                      <a:endParaRPr lang="en-CA"/>
                    </a:p>
                  </a:txBody>
                  <a:tcPr/>
                </a:tc>
              </a:tr>
              <a:tr h="294455">
                <a:tc>
                  <a:txBody>
                    <a:bodyPr/>
                    <a:lstStyle/>
                    <a:p>
                      <a:pPr>
                        <a:lnSpc>
                          <a:spcPct val="115000"/>
                        </a:lnSpc>
                        <a:spcAft>
                          <a:spcPts val="0"/>
                        </a:spcAft>
                      </a:pPr>
                      <a:r>
                        <a:rPr lang="en-US" sz="12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gn="ctr">
                        <a:lnSpc>
                          <a:spcPct val="115000"/>
                        </a:lnSpc>
                        <a:spcAft>
                          <a:spcPts val="0"/>
                        </a:spcAft>
                      </a:pPr>
                      <a:r>
                        <a:rPr lang="en-US" sz="12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gn="ctr">
                        <a:lnSpc>
                          <a:spcPct val="115000"/>
                        </a:lnSpc>
                        <a:spcAft>
                          <a:spcPts val="0"/>
                        </a:spcAft>
                      </a:pPr>
                      <a:r>
                        <a:rPr lang="en-US" sz="1200" dirty="0">
                          <a:solidFill>
                            <a:schemeClr val="tx1"/>
                          </a:solidFill>
                          <a:effectLst/>
                        </a:rPr>
                        <a:t>Adjusted¹</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gn="ctr">
                        <a:lnSpc>
                          <a:spcPct val="115000"/>
                        </a:lnSpc>
                        <a:spcAft>
                          <a:spcPts val="0"/>
                        </a:spcAft>
                      </a:pPr>
                      <a:r>
                        <a:rPr lang="en-US" sz="1200" dirty="0">
                          <a:solidFill>
                            <a:schemeClr val="tx1"/>
                          </a:solidFill>
                          <a:effectLst/>
                        </a:rPr>
                        <a:t>Adjusted²</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r>
              <a:tr h="844857">
                <a:tc>
                  <a:txBody>
                    <a:bodyPr/>
                    <a:lstStyle/>
                    <a:p>
                      <a:pPr>
                        <a:lnSpc>
                          <a:spcPct val="115000"/>
                        </a:lnSpc>
                        <a:spcAft>
                          <a:spcPts val="0"/>
                        </a:spcAft>
                      </a:pPr>
                      <a:r>
                        <a:rPr lang="en-US" sz="1200" dirty="0">
                          <a:solidFill>
                            <a:schemeClr val="tx1"/>
                          </a:solidFill>
                          <a:effectLst/>
                        </a:rPr>
                        <a:t>Protein Intake (Delivery </a:t>
                      </a:r>
                      <a:r>
                        <a:rPr lang="en-US" sz="1200" u="sng" dirty="0">
                          <a:solidFill>
                            <a:schemeClr val="tx1"/>
                          </a:solidFill>
                          <a:effectLst/>
                        </a:rPr>
                        <a:t>&gt;</a:t>
                      </a:r>
                      <a:r>
                        <a:rPr lang="en-US" sz="1200" dirty="0">
                          <a:solidFill>
                            <a:schemeClr val="tx1"/>
                          </a:solidFill>
                          <a:effectLst/>
                        </a:rPr>
                        <a:t> 80% of prescribed vs. &lt; 80%)</a:t>
                      </a:r>
                      <a:r>
                        <a:rPr lang="en-US" sz="1200" u="sng"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smtClean="0">
                          <a:solidFill>
                            <a:schemeClr val="tx1"/>
                          </a:solidFill>
                          <a:effectLst/>
                        </a:rPr>
                        <a:t>0.61</a:t>
                      </a:r>
                      <a:endParaRPr lang="en-CA" sz="1200" dirty="0">
                        <a:solidFill>
                          <a:schemeClr val="tx1"/>
                        </a:solidFill>
                        <a:effectLst/>
                      </a:endParaRPr>
                    </a:p>
                    <a:p>
                      <a:pPr>
                        <a:lnSpc>
                          <a:spcPct val="115000"/>
                        </a:lnSpc>
                        <a:spcAft>
                          <a:spcPts val="0"/>
                        </a:spcAft>
                      </a:pPr>
                      <a:r>
                        <a:rPr lang="en-US" sz="1200" dirty="0">
                          <a:solidFill>
                            <a:schemeClr val="tx1"/>
                          </a:solidFill>
                          <a:effectLst/>
                        </a:rPr>
                        <a:t>(</a:t>
                      </a:r>
                      <a:r>
                        <a:rPr lang="en-US" sz="1200" dirty="0" smtClean="0">
                          <a:solidFill>
                            <a:schemeClr val="tx1"/>
                          </a:solidFill>
                          <a:effectLst/>
                        </a:rPr>
                        <a:t>0.47, 0.818</a:t>
                      </a:r>
                      <a:r>
                        <a:rPr lang="en-US" sz="1200" dirty="0">
                          <a:solidFill>
                            <a:schemeClr val="tx1"/>
                          </a:solidFill>
                          <a:effectLst/>
                        </a:rPr>
                        <a:t>)</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smtClean="0">
                          <a:solidFill>
                            <a:schemeClr val="tx1"/>
                          </a:solidFill>
                          <a:effectLst/>
                        </a:rPr>
                        <a:t>0.66</a:t>
                      </a:r>
                      <a:endParaRPr lang="en-CA" sz="1200" dirty="0">
                        <a:solidFill>
                          <a:schemeClr val="tx1"/>
                        </a:solidFill>
                        <a:effectLst/>
                      </a:endParaRPr>
                    </a:p>
                    <a:p>
                      <a:pPr>
                        <a:lnSpc>
                          <a:spcPct val="115000"/>
                        </a:lnSpc>
                        <a:spcAft>
                          <a:spcPts val="0"/>
                        </a:spcAft>
                      </a:pPr>
                      <a:r>
                        <a:rPr lang="en-US" sz="1200" dirty="0">
                          <a:solidFill>
                            <a:schemeClr val="tx1"/>
                          </a:solidFill>
                          <a:effectLst/>
                        </a:rPr>
                        <a:t>(</a:t>
                      </a:r>
                      <a:r>
                        <a:rPr lang="en-US" sz="1200" dirty="0" smtClean="0">
                          <a:solidFill>
                            <a:schemeClr val="tx1"/>
                          </a:solidFill>
                          <a:effectLst/>
                        </a:rPr>
                        <a:t>0.50, </a:t>
                      </a:r>
                      <a:r>
                        <a:rPr lang="en-US" sz="1200" dirty="0">
                          <a:solidFill>
                            <a:schemeClr val="tx1"/>
                          </a:solidFill>
                          <a:effectLst/>
                        </a:rPr>
                        <a:t>0.88)</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r>
              <a:tr h="844857">
                <a:tc>
                  <a:txBody>
                    <a:bodyPr/>
                    <a:lstStyle/>
                    <a:p>
                      <a:pPr>
                        <a:lnSpc>
                          <a:spcPct val="115000"/>
                        </a:lnSpc>
                        <a:spcAft>
                          <a:spcPts val="0"/>
                        </a:spcAft>
                      </a:pPr>
                      <a:r>
                        <a:rPr lang="en-US" sz="1200" dirty="0">
                          <a:solidFill>
                            <a:schemeClr val="tx1"/>
                          </a:solidFill>
                          <a:effectLst/>
                        </a:rPr>
                        <a:t>Energy Intake (Delivery </a:t>
                      </a:r>
                      <a:r>
                        <a:rPr lang="en-US" sz="1200" u="sng" dirty="0">
                          <a:solidFill>
                            <a:schemeClr val="tx1"/>
                          </a:solidFill>
                          <a:effectLst/>
                        </a:rPr>
                        <a:t>&gt;</a:t>
                      </a:r>
                      <a:r>
                        <a:rPr lang="en-US" sz="1200" dirty="0">
                          <a:solidFill>
                            <a:schemeClr val="tx1"/>
                          </a:solidFill>
                          <a:effectLst/>
                        </a:rPr>
                        <a:t> 80% vs. &lt; 80% of Prescribed)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baseline="300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smtClean="0">
                          <a:solidFill>
                            <a:schemeClr val="tx1"/>
                          </a:solidFill>
                          <a:effectLst/>
                        </a:rPr>
                        <a:t>0.71</a:t>
                      </a:r>
                      <a:endParaRPr lang="en-CA" sz="1200" dirty="0">
                        <a:solidFill>
                          <a:schemeClr val="tx1"/>
                        </a:solidFill>
                        <a:effectLst/>
                      </a:endParaRPr>
                    </a:p>
                    <a:p>
                      <a:pPr>
                        <a:lnSpc>
                          <a:spcPct val="115000"/>
                        </a:lnSpc>
                        <a:spcAft>
                          <a:spcPts val="0"/>
                        </a:spcAft>
                      </a:pPr>
                      <a:r>
                        <a:rPr lang="en-US" sz="1200" dirty="0">
                          <a:solidFill>
                            <a:schemeClr val="tx1"/>
                          </a:solidFill>
                          <a:effectLst/>
                        </a:rPr>
                        <a:t>(</a:t>
                      </a:r>
                      <a:r>
                        <a:rPr lang="en-US" sz="1200" dirty="0" smtClean="0">
                          <a:solidFill>
                            <a:schemeClr val="tx1"/>
                          </a:solidFill>
                          <a:effectLst/>
                        </a:rPr>
                        <a:t>0.56, 0.89</a:t>
                      </a:r>
                      <a:r>
                        <a:rPr lang="en-US" sz="1200" dirty="0">
                          <a:solidFill>
                            <a:schemeClr val="tx1"/>
                          </a:solidFill>
                          <a:effectLst/>
                        </a:rPr>
                        <a:t>)</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smtClean="0">
                          <a:solidFill>
                            <a:schemeClr val="tx1"/>
                          </a:solidFill>
                          <a:effectLst/>
                        </a:rPr>
                        <a:t>0.88</a:t>
                      </a:r>
                      <a:endParaRPr lang="en-CA" sz="1200" dirty="0">
                        <a:solidFill>
                          <a:schemeClr val="tx1"/>
                        </a:solidFill>
                        <a:effectLst/>
                      </a:endParaRPr>
                    </a:p>
                    <a:p>
                      <a:pPr>
                        <a:lnSpc>
                          <a:spcPct val="115000"/>
                        </a:lnSpc>
                        <a:spcAft>
                          <a:spcPts val="0"/>
                        </a:spcAft>
                      </a:pPr>
                      <a:r>
                        <a:rPr lang="en-US" sz="1200" dirty="0">
                          <a:solidFill>
                            <a:schemeClr val="tx1"/>
                          </a:solidFill>
                          <a:effectLst/>
                        </a:rPr>
                        <a:t>(</a:t>
                      </a:r>
                      <a:r>
                        <a:rPr lang="en-US" sz="1200" dirty="0" smtClean="0">
                          <a:solidFill>
                            <a:schemeClr val="tx1"/>
                          </a:solidFill>
                          <a:effectLst/>
                        </a:rPr>
                        <a:t>0.70, </a:t>
                      </a:r>
                      <a:r>
                        <a:rPr lang="en-US" sz="1200" dirty="0">
                          <a:solidFill>
                            <a:schemeClr val="tx1"/>
                          </a:solidFill>
                          <a:effectLst/>
                        </a:rPr>
                        <a:t>1.11)</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r>
            </a:tbl>
          </a:graphicData>
        </a:graphic>
      </p:graphicFrame>
      <p:sp>
        <p:nvSpPr>
          <p:cNvPr id="40992" name="TextBox 5"/>
          <p:cNvSpPr txBox="1">
            <a:spLocks noChangeArrowheads="1"/>
          </p:cNvSpPr>
          <p:nvPr/>
        </p:nvSpPr>
        <p:spPr bwMode="auto">
          <a:xfrm>
            <a:off x="1428750" y="4457700"/>
            <a:ext cx="64008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50" dirty="0">
                <a:solidFill>
                  <a:srgbClr val="FFFF00"/>
                </a:solidFill>
                <a:latin typeface="Arial" panose="020B0604020202020204" pitchFamily="34" charset="0"/>
              </a:rPr>
              <a:t>¹ Adjusted for BMI, Gender, Admission Type, Age, Evaluable Days, APACHE II Score, SOFA Score</a:t>
            </a:r>
            <a:endParaRPr lang="en-CA" altLang="en-US" sz="1050" dirty="0">
              <a:solidFill>
                <a:srgbClr val="FFFF00"/>
              </a:solidFill>
              <a:latin typeface="Arial" panose="020B0604020202020204" pitchFamily="34" charset="0"/>
            </a:endParaRPr>
          </a:p>
          <a:p>
            <a:pPr algn="ctr">
              <a:spcBef>
                <a:spcPct val="0"/>
              </a:spcBef>
              <a:buFontTx/>
              <a:buNone/>
            </a:pPr>
            <a:r>
              <a:rPr lang="en-US" altLang="en-US" sz="1050" dirty="0">
                <a:solidFill>
                  <a:srgbClr val="FFFF00"/>
                </a:solidFill>
                <a:latin typeface="Arial" panose="020B0604020202020204" pitchFamily="34" charset="0"/>
              </a:rPr>
              <a:t>² Adjusted for all in model 1 plus for calories and protein</a:t>
            </a:r>
            <a:endParaRPr lang="en-CA" altLang="en-US" sz="1050" dirty="0">
              <a:solidFill>
                <a:srgbClr val="FFFF00"/>
              </a:solidFill>
              <a:latin typeface="Arial" panose="020B0604020202020204" pitchFamily="34" charset="0"/>
            </a:endParaRPr>
          </a:p>
          <a:p>
            <a:pPr algn="ctr">
              <a:spcBef>
                <a:spcPct val="0"/>
              </a:spcBef>
              <a:buFontTx/>
              <a:buNone/>
            </a:pPr>
            <a:endParaRPr lang="en-CA" altLang="en-US" sz="1050" dirty="0">
              <a:solidFill>
                <a:srgbClr val="FFFF00"/>
              </a:solidFill>
              <a:latin typeface="Arial" panose="020B0604020202020204" pitchFamily="34" charset="0"/>
            </a:endParaRPr>
          </a:p>
        </p:txBody>
      </p:sp>
      <p:sp>
        <p:nvSpPr>
          <p:cNvPr id="40993" name="TextBox 3"/>
          <p:cNvSpPr txBox="1">
            <a:spLocks noChangeArrowheads="1"/>
          </p:cNvSpPr>
          <p:nvPr/>
        </p:nvSpPr>
        <p:spPr bwMode="auto">
          <a:xfrm>
            <a:off x="5314950" y="4800601"/>
            <a:ext cx="2457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CA" altLang="en-US" sz="1200" dirty="0">
                <a:solidFill>
                  <a:schemeClr val="tx2"/>
                </a:solidFill>
                <a:latin typeface="Arial" panose="020B0604020202020204" pitchFamily="34" charset="0"/>
              </a:rPr>
              <a:t>Nicolo JPEN 2015</a:t>
            </a:r>
          </a:p>
        </p:txBody>
      </p:sp>
    </p:spTree>
    <p:extLst>
      <p:ext uri="{BB962C8B-B14F-4D97-AF65-F5344CB8AC3E}">
        <p14:creationId xmlns:p14="http://schemas.microsoft.com/office/powerpoint/2010/main" val="392193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65252" y="256214"/>
            <a:ext cx="7772400" cy="857250"/>
          </a:xfrm>
        </p:spPr>
        <p:txBody>
          <a:bodyPr/>
          <a:lstStyle/>
          <a:p>
            <a:r>
              <a:rPr lang="en-US" altLang="en-US" sz="3200" dirty="0" smtClean="0"/>
              <a:t>Rate of Mortality Relative to Adequacy of Protein and Energy Intake Delivered</a:t>
            </a:r>
            <a:endParaRPr lang="en-CA" altLang="en-US" sz="3200" dirty="0"/>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257300"/>
            <a:ext cx="4457700" cy="348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3"/>
          <p:cNvSpPr txBox="1">
            <a:spLocks noChangeArrowheads="1"/>
          </p:cNvSpPr>
          <p:nvPr/>
        </p:nvSpPr>
        <p:spPr bwMode="auto">
          <a:xfrm>
            <a:off x="5314950" y="4800601"/>
            <a:ext cx="2457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CA" altLang="en-US" sz="1200" dirty="0">
                <a:solidFill>
                  <a:schemeClr val="tx2"/>
                </a:solidFill>
                <a:latin typeface="Arial" panose="020B0604020202020204" pitchFamily="34" charset="0"/>
              </a:rPr>
              <a:t>Heyland JPEN 2015</a:t>
            </a:r>
          </a:p>
        </p:txBody>
      </p:sp>
    </p:spTree>
    <p:extLst>
      <p:ext uri="{BB962C8B-B14F-4D97-AF65-F5344CB8AC3E}">
        <p14:creationId xmlns:p14="http://schemas.microsoft.com/office/powerpoint/2010/main" val="2757345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altLang="en-US" dirty="0" smtClean="0"/>
              <a:t>More Protein Associated with Improved Survival!</a:t>
            </a:r>
          </a:p>
        </p:txBody>
      </p:sp>
      <p:pic>
        <p:nvPicPr>
          <p:cNvPr id="45059" name="Picture 4" descr="verpleeg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1043" y="1148954"/>
            <a:ext cx="2457450" cy="3086100"/>
          </a:xfrm>
        </p:spPr>
      </p:pic>
      <p:sp>
        <p:nvSpPr>
          <p:cNvPr id="45060" name="TextBox 4"/>
          <p:cNvSpPr txBox="1">
            <a:spLocks noChangeArrowheads="1"/>
          </p:cNvSpPr>
          <p:nvPr/>
        </p:nvSpPr>
        <p:spPr bwMode="auto">
          <a:xfrm>
            <a:off x="2686050" y="4235054"/>
            <a:ext cx="3371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If you feed them (better!)</a:t>
            </a:r>
          </a:p>
          <a:p>
            <a:pPr algn="ctr" eaLnBrk="0" hangingPunct="0">
              <a:spcBef>
                <a:spcPct val="0"/>
              </a:spcBef>
              <a:buFontTx/>
              <a:buNone/>
            </a:pPr>
            <a:r>
              <a:rPr lang="en-CA" altLang="en-US" sz="1800" dirty="0">
                <a:solidFill>
                  <a:srgbClr val="FFFF00"/>
                </a:solidFill>
                <a:latin typeface="Arial" panose="020B0604020202020204" pitchFamily="34" charset="0"/>
              </a:rPr>
              <a:t>They will leave (sooner!)</a:t>
            </a:r>
          </a:p>
        </p:txBody>
      </p:sp>
    </p:spTree>
    <p:extLst>
      <p:ext uri="{BB962C8B-B14F-4D97-AF65-F5344CB8AC3E}">
        <p14:creationId xmlns:p14="http://schemas.microsoft.com/office/powerpoint/2010/main" val="1779649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ther">
  <a:themeElements>
    <a:clrScheme name="">
      <a:dk1>
        <a:srgbClr val="919191"/>
      </a:dk1>
      <a:lt1>
        <a:srgbClr val="FFFFFF"/>
      </a:lt1>
      <a:dk2>
        <a:srgbClr val="063DE8"/>
      </a:dk2>
      <a:lt2>
        <a:srgbClr val="FAFD00"/>
      </a:lt2>
      <a:accent1>
        <a:srgbClr val="618FFD"/>
      </a:accent1>
      <a:accent2>
        <a:srgbClr val="00AE00"/>
      </a:accent2>
      <a:accent3>
        <a:srgbClr val="AAAFF2"/>
      </a:accent3>
      <a:accent4>
        <a:srgbClr val="DADADA"/>
      </a:accent4>
      <a:accent5>
        <a:srgbClr val="B7C6FE"/>
      </a:accent5>
      <a:accent6>
        <a:srgbClr val="009D00"/>
      </a:accent6>
      <a:hlink>
        <a:srgbClr val="FC0128"/>
      </a:hlink>
      <a:folHlink>
        <a:srgbClr val="CECECE"/>
      </a:folHlink>
    </a:clrScheme>
    <a:fontScheme name="Oth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th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th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th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th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th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th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th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NHSc_PPT_Template_Corp_2014</Template>
  <TotalTime>6970</TotalTime>
  <Words>1855</Words>
  <Application>Microsoft Office PowerPoint</Application>
  <PresentationFormat>On-screen Show (16:9)</PresentationFormat>
  <Paragraphs>335</Paragraphs>
  <Slides>46</Slides>
  <Notes>8</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MS Mincho</vt:lpstr>
      <vt:lpstr>MS PGothic</vt:lpstr>
      <vt:lpstr>MS PGothic</vt:lpstr>
      <vt:lpstr>Albertus Extra Bold</vt:lpstr>
      <vt:lpstr>Andalus</vt:lpstr>
      <vt:lpstr>Arial</vt:lpstr>
      <vt:lpstr>Britannic Bold</vt:lpstr>
      <vt:lpstr>Calibri</vt:lpstr>
      <vt:lpstr>Monotype Sorts</vt:lpstr>
      <vt:lpstr>Times New Roman</vt:lpstr>
      <vt:lpstr>1_Clarity</vt:lpstr>
      <vt:lpstr>Other</vt:lpstr>
      <vt:lpstr>PowerPoint Presentation</vt:lpstr>
      <vt:lpstr>Learning Objectives</vt:lpstr>
      <vt:lpstr>PowerPoint Presentation</vt:lpstr>
      <vt:lpstr>Recent Statements About the Value of Artificial Nutrition</vt:lpstr>
      <vt:lpstr>What is the optimal amount of protein/calories in the critically ill?</vt:lpstr>
      <vt:lpstr>PowerPoint Presentation</vt:lpstr>
      <vt:lpstr>Impact of Protein Intake on  60-day Mortality</vt:lpstr>
      <vt:lpstr>Rate of Mortality Relative to Adequacy of Protein and Energy Intake Delivered</vt:lpstr>
      <vt:lpstr>More Protein Associated with Improved Survival!</vt:lpstr>
      <vt:lpstr>Initial Tropic vs. Full EN  in Patients with Acute Lung Injury </vt:lpstr>
      <vt:lpstr>Initial Tropic vs. Full EN  in Patients with Acute Lung Injury </vt:lpstr>
      <vt:lpstr>PowerPoint Presentation</vt:lpstr>
      <vt:lpstr>PowerPoint Presentation</vt:lpstr>
      <vt:lpstr>Nutritional Adequacy and Long-term Outcomes in Critically Ill Patients Requiring Prolonged Mechanical Ventilation</vt:lpstr>
      <vt:lpstr>Estimates of Association Between         Nutritional Adequacy and SF-36 Scores</vt:lpstr>
      <vt:lpstr>PowerPoint Presentation</vt:lpstr>
      <vt:lpstr>Early vs. Late Parenteral Nutrition in Critically ill Adults</vt:lpstr>
      <vt:lpstr>Early Nutrition in the ICU: Less is more! Post-hoc analysis of EPANIC</vt:lpstr>
      <vt:lpstr>Early vs. Late Parenteral Nutrition in Critically ill Adults</vt:lpstr>
      <vt:lpstr>Early vs. Late Parenteral Nutrition in Critically ill Adults</vt:lpstr>
      <vt:lpstr>PowerPoint Presentation</vt:lpstr>
      <vt:lpstr>The Nephroprotect Study</vt:lpstr>
      <vt:lpstr>The Nephroprotect Study</vt:lpstr>
      <vt:lpstr>The Nephroprotect Study</vt:lpstr>
      <vt:lpstr>PowerPoint Presentation</vt:lpstr>
      <vt:lpstr>ICU patients are not all created equal…should we expect the impact of nutrition therapy to be the same across all patients?</vt:lpstr>
      <vt:lpstr>Not all ICU Patient the same!</vt:lpstr>
      <vt:lpstr>PowerPoint Presentation</vt:lpstr>
      <vt:lpstr>The Development of the NUTrition Risk in the Critically ill Score (NUTRIC Score).  </vt:lpstr>
      <vt:lpstr>The Validation of the NUTrition Risk in the Critically ill Score (NUTRIC Score)  </vt:lpstr>
      <vt:lpstr>The Validation of the NUTrition Risk in the Critically ill Score (NUTRIC Score)  </vt:lpstr>
      <vt:lpstr>The Validation of the NUTrition Risk in the Critically ill Score (NUTRIC Score)  </vt:lpstr>
      <vt:lpstr>External Validation of NUTRIC Score in  Large International Database &gt;2800 patients from &gt;200 ICUs</vt:lpstr>
      <vt:lpstr>More Protein is Better! Particularly in ‘High-risk’ patients</vt:lpstr>
      <vt:lpstr>PowerPoint Presentation</vt:lpstr>
      <vt:lpstr>Current Practice  Results of 2014 INS</vt:lpstr>
      <vt:lpstr>Can we do better?</vt:lpstr>
      <vt:lpstr>The Efficacy of Enhanced Protein-Energy Provision via the Enteral Route in Critically Ill Patients:   The PEP uP Protocol!</vt:lpstr>
      <vt:lpstr>PowerPoint Presentation</vt:lpstr>
      <vt:lpstr>More Protein is Better! Particularly in ‘High-risk’ patients</vt:lpstr>
      <vt:lpstr>PowerPoint Presentation</vt:lpstr>
      <vt:lpstr>PowerPoint Presentation</vt:lpstr>
      <vt:lpstr>Exercise Training and Nutritional Supplementation for Physical Frailty  in Very Elderly People</vt:lpstr>
      <vt:lpstr>PowerPoint Presentation</vt:lpstr>
      <vt:lpstr>In Conclusion</vt:lpstr>
      <vt:lpstr>PowerPoint Presentation</vt:lpstr>
    </vt:vector>
  </TitlesOfParts>
  <Company>Nestle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Peptamen Ad board session</dc:title>
  <dc:creator>Danel,Aurélie,BIOPOLE,NHSc/Health Eco.</dc:creator>
  <cp:lastModifiedBy>Daren Heyland</cp:lastModifiedBy>
  <cp:revision>222</cp:revision>
  <cp:lastPrinted>2016-01-04T13:16:04Z</cp:lastPrinted>
  <dcterms:created xsi:type="dcterms:W3CDTF">2015-11-24T10:23:46Z</dcterms:created>
  <dcterms:modified xsi:type="dcterms:W3CDTF">2016-02-23T03:27:51Z</dcterms:modified>
</cp:coreProperties>
</file>